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6" r:id="rId3"/>
    <p:sldId id="425" r:id="rId4"/>
    <p:sldId id="400" r:id="rId5"/>
    <p:sldId id="365" r:id="rId6"/>
    <p:sldId id="426" r:id="rId7"/>
    <p:sldId id="427" r:id="rId8"/>
    <p:sldId id="428" r:id="rId9"/>
    <p:sldId id="409" r:id="rId10"/>
    <p:sldId id="404" r:id="rId11"/>
    <p:sldId id="429" r:id="rId12"/>
    <p:sldId id="436" r:id="rId13"/>
    <p:sldId id="422" r:id="rId14"/>
    <p:sldId id="435" r:id="rId15"/>
    <p:sldId id="431" r:id="rId16"/>
    <p:sldId id="438" r:id="rId17"/>
    <p:sldId id="439" r:id="rId18"/>
    <p:sldId id="437" r:id="rId19"/>
    <p:sldId id="293" r:id="rId20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32E2D"/>
    <a:srgbClr val="C32D2E"/>
    <a:srgbClr val="CCFFFF"/>
    <a:srgbClr val="FFFFCC"/>
    <a:srgbClr val="660066"/>
    <a:srgbClr val="9933FF"/>
    <a:srgbClr val="CC99FF"/>
    <a:srgbClr val="33CCCC"/>
    <a:srgbClr val="244583"/>
    <a:srgbClr val="E75C0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3680" autoAdjust="0"/>
  </p:normalViewPr>
  <p:slideViewPr>
    <p:cSldViewPr>
      <p:cViewPr varScale="1">
        <p:scale>
          <a:sx n="98" d="100"/>
          <a:sy n="98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AJNO_NE_TRIJ\my%20documents\Bojidar\Institute%20Job\Dissertations\Covergenc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AJNO_NE_TRIJ\my%20documents\Bojidar\Institute%20Job\Dissertations\Covergence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w%202020\Desktop\EC%20DG%20Agri%202024\Char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JNO_NE_TRIJ\my%20documents\Bozhidar-Everything\Institute%20job\MON%202022\Research%20Greenbase%20II\IUSS_Greenbase%20farm%20extrapolation\TSS%20Extrapolation%20BG%20Farm&amp;Labo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JNO_NE_TRIJ\my%20documents\Bozhidar-Everything\Institute%20job\MON%202022\Research%20Greenbase%20II\IUSS_Greenbase%20farm%20extrapolation\TSS%20Extrapolation%20BG%20Farm&amp;Lab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>
        <c:manualLayout>
          <c:layoutTarget val="inner"/>
          <c:xMode val="edge"/>
          <c:yMode val="edge"/>
          <c:x val="6.598654115603983E-2"/>
          <c:y val="3.9901238760249411E-2"/>
          <c:w val="0.65950719317980089"/>
          <c:h val="0.81820885596847692"/>
        </c:manualLayout>
      </c:layout>
      <c:lineChart>
        <c:grouping val="standard"/>
        <c:ser>
          <c:idx val="0"/>
          <c:order val="0"/>
          <c:tx>
            <c:strRef>
              <c:f>'GDP Convergance'!$A$32</c:f>
              <c:strCache>
                <c:ptCount val="1"/>
                <c:pt idx="0">
                  <c:v>България-Гърция БВП конвергенция/BG-GR GDP Convergence</c:v>
                </c:pt>
              </c:strCache>
            </c:strRef>
          </c:tx>
          <c:spPr>
            <a:ln w="28575"/>
          </c:spPr>
          <c:cat>
            <c:strRef>
              <c:f>'GDP Convergance'!$B$10:$Q$10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'GDP Convergance'!$B$32:$Q$32</c:f>
              <c:numCache>
                <c:formatCode>General</c:formatCode>
                <c:ptCount val="16"/>
                <c:pt idx="0">
                  <c:v>0.20322594595699198</c:v>
                </c:pt>
                <c:pt idx="1">
                  <c:v>0.21354107495681421</c:v>
                </c:pt>
                <c:pt idx="2">
                  <c:v>0.23430463477834701</c:v>
                </c:pt>
                <c:pt idx="3">
                  <c:v>0.25526895032275182</c:v>
                </c:pt>
                <c:pt idx="4">
                  <c:v>0.30284057208751863</c:v>
                </c:pt>
                <c:pt idx="5">
                  <c:v>0.3368780462208471</c:v>
                </c:pt>
                <c:pt idx="6">
                  <c:v>0.35392242590293027</c:v>
                </c:pt>
                <c:pt idx="7">
                  <c:v>0.35951693771681714</c:v>
                </c:pt>
                <c:pt idx="8">
                  <c:v>0.38030536806704923</c:v>
                </c:pt>
                <c:pt idx="9">
                  <c:v>0.40537487932299093</c:v>
                </c:pt>
                <c:pt idx="10">
                  <c:v>0.44025128596107432</c:v>
                </c:pt>
                <c:pt idx="11">
                  <c:v>0.46795675903360567</c:v>
                </c:pt>
                <c:pt idx="12">
                  <c:v>0.50464874391964554</c:v>
                </c:pt>
                <c:pt idx="13">
                  <c:v>0.5843432096910367</c:v>
                </c:pt>
                <c:pt idx="14">
                  <c:v>0.5853351510376702</c:v>
                </c:pt>
                <c:pt idx="15">
                  <c:v>0.60849144952213463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56-40B7-8A1C-844D7F537E4A}"/>
            </c:ext>
          </c:extLst>
        </c:ser>
        <c:ser>
          <c:idx val="1"/>
          <c:order val="1"/>
          <c:tx>
            <c:strRef>
              <c:f>'GDP Convergance'!$A$33</c:f>
              <c:strCache>
                <c:ptCount val="1"/>
                <c:pt idx="0">
                  <c:v>България-Франция БВП конвергенция/BG-FR GDP Convergence</c:v>
                </c:pt>
              </c:strCache>
            </c:strRef>
          </c:tx>
          <c:spPr>
            <a:ln w="28575"/>
          </c:spPr>
          <c:cat>
            <c:strRef>
              <c:f>'GDP Convergance'!$B$10:$Q$10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'GDP Convergance'!$B$33:$Q$33</c:f>
              <c:numCache>
                <c:formatCode>General</c:formatCode>
                <c:ptCount val="16"/>
                <c:pt idx="0">
                  <c:v>0.14047922717050548</c:v>
                </c:pt>
                <c:pt idx="1">
                  <c:v>0.14989784227017741</c:v>
                </c:pt>
                <c:pt idx="2">
                  <c:v>0.16751570473885125</c:v>
                </c:pt>
                <c:pt idx="3">
                  <c:v>0.16358475894469018</c:v>
                </c:pt>
                <c:pt idx="4">
                  <c:v>0.17010139898024121</c:v>
                </c:pt>
                <c:pt idx="5">
                  <c:v>0.17693458190593317</c:v>
                </c:pt>
                <c:pt idx="6">
                  <c:v>0.17727718883564109</c:v>
                </c:pt>
                <c:pt idx="7">
                  <c:v>0.17972607096551813</c:v>
                </c:pt>
                <c:pt idx="8">
                  <c:v>0.18495197386827042</c:v>
                </c:pt>
                <c:pt idx="9">
                  <c:v>0.19602285639683387</c:v>
                </c:pt>
                <c:pt idx="10">
                  <c:v>0.206123029432288</c:v>
                </c:pt>
                <c:pt idx="11">
                  <c:v>0.21847528701727631</c:v>
                </c:pt>
                <c:pt idx="12">
                  <c:v>0.23288666096670468</c:v>
                </c:pt>
                <c:pt idx="13">
                  <c:v>0.26083935746229026</c:v>
                </c:pt>
                <c:pt idx="14">
                  <c:v>0.26028289613496608</c:v>
                </c:pt>
                <c:pt idx="15">
                  <c:v>0.30276364377903986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56-40B7-8A1C-844D7F537E4A}"/>
            </c:ext>
          </c:extLst>
        </c:ser>
        <c:ser>
          <c:idx val="2"/>
          <c:order val="2"/>
          <c:tx>
            <c:strRef>
              <c:f>'GDP Convergance'!$A$34</c:f>
              <c:strCache>
                <c:ptCount val="1"/>
                <c:pt idx="0">
                  <c:v>България-Полша БВП конвергенция/BG-PL GDP Convergence</c:v>
                </c:pt>
              </c:strCache>
            </c:strRef>
          </c:tx>
          <c:spPr>
            <a:ln w="28575"/>
          </c:spPr>
          <c:cat>
            <c:strRef>
              <c:f>'GDP Convergance'!$B$10:$Q$10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'GDP Convergance'!$B$34:$Q$34</c:f>
              <c:numCache>
                <c:formatCode>General</c:formatCode>
                <c:ptCount val="16"/>
                <c:pt idx="0">
                  <c:v>0.52049123304550726</c:v>
                </c:pt>
                <c:pt idx="1">
                  <c:v>0.48849967454014387</c:v>
                </c:pt>
                <c:pt idx="2">
                  <c:v>0.61347786205361665</c:v>
                </c:pt>
                <c:pt idx="3">
                  <c:v>0.52861531359674163</c:v>
                </c:pt>
                <c:pt idx="4">
                  <c:v>0.55025620164170452</c:v>
                </c:pt>
                <c:pt idx="5">
                  <c:v>0.55602358818981101</c:v>
                </c:pt>
                <c:pt idx="6">
                  <c:v>0.55269669529791388</c:v>
                </c:pt>
                <c:pt idx="7">
                  <c:v>0.5407863822294261</c:v>
                </c:pt>
                <c:pt idx="8">
                  <c:v>0.54672144380988574</c:v>
                </c:pt>
                <c:pt idx="9">
                  <c:v>0.59502306931139681</c:v>
                </c:pt>
                <c:pt idx="10">
                  <c:v>0.5842456302437542</c:v>
                </c:pt>
                <c:pt idx="11">
                  <c:v>0.59641848071021475</c:v>
                </c:pt>
                <c:pt idx="12">
                  <c:v>0.61450392612427462</c:v>
                </c:pt>
                <c:pt idx="13">
                  <c:v>0.6396691103808938</c:v>
                </c:pt>
                <c:pt idx="14">
                  <c:v>0.6581366985666246</c:v>
                </c:pt>
                <c:pt idx="15">
                  <c:v>0.70147324892714757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56-40B7-8A1C-844D7F537E4A}"/>
            </c:ext>
          </c:extLst>
        </c:ser>
        <c:ser>
          <c:idx val="3"/>
          <c:order val="3"/>
          <c:tx>
            <c:strRef>
              <c:f>'GDP Convergance'!$A$30</c:f>
              <c:strCache>
                <c:ptCount val="1"/>
                <c:pt idx="0">
                  <c:v>България-ЕС БВП конвергенция/BG-EU GDP Convergence</c:v>
                </c:pt>
              </c:strCache>
            </c:strRef>
          </c:tx>
          <c:spPr>
            <a:ln w="28575"/>
          </c:spPr>
          <c:cat>
            <c:strRef>
              <c:f>'GDP Convergance'!$B$10:$Q$10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'GDP Convergance'!$B$30:$Q$30</c:f>
              <c:numCache>
                <c:formatCode>General</c:formatCode>
                <c:ptCount val="16"/>
                <c:pt idx="0">
                  <c:v>0.14404357381182781</c:v>
                </c:pt>
                <c:pt idx="1">
                  <c:v>0.15781379954234506</c:v>
                </c:pt>
                <c:pt idx="2">
                  <c:v>0.18166118769575879</c:v>
                </c:pt>
                <c:pt idx="3">
                  <c:v>0.17237475140158967</c:v>
                </c:pt>
                <c:pt idx="4">
                  <c:v>0.17918368058791326</c:v>
                </c:pt>
                <c:pt idx="5">
                  <c:v>0.18445113976083141</c:v>
                </c:pt>
                <c:pt idx="6">
                  <c:v>0.18581131708096543</c:v>
                </c:pt>
                <c:pt idx="7">
                  <c:v>0.18219915943819753</c:v>
                </c:pt>
                <c:pt idx="8">
                  <c:v>0.18073635545980318</c:v>
                </c:pt>
                <c:pt idx="9">
                  <c:v>0.19527509382488611</c:v>
                </c:pt>
                <c:pt idx="10">
                  <c:v>0.25622502095232519</c:v>
                </c:pt>
                <c:pt idx="11">
                  <c:v>0.25398489271779523</c:v>
                </c:pt>
                <c:pt idx="12">
                  <c:v>0.26938367125000889</c:v>
                </c:pt>
                <c:pt idx="13">
                  <c:v>0.29706128045148228</c:v>
                </c:pt>
                <c:pt idx="14">
                  <c:v>0.29419631053303574</c:v>
                </c:pt>
                <c:pt idx="15">
                  <c:v>0.32823528869768381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56-40B7-8A1C-844D7F537E4A}"/>
            </c:ext>
          </c:extLst>
        </c:ser>
        <c:marker val="1"/>
        <c:axId val="83683200"/>
        <c:axId val="83684736"/>
      </c:lineChart>
      <c:catAx>
        <c:axId val="836832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lang="en-US"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83684736"/>
        <c:crosses val="autoZero"/>
        <c:auto val="1"/>
        <c:lblAlgn val="ctr"/>
        <c:lblOffset val="100"/>
      </c:catAx>
      <c:valAx>
        <c:axId val="83684736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n-US"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8368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52882205513903"/>
          <c:y val="3.5047222870726161E-2"/>
          <c:w val="0.24844110275689293"/>
          <c:h val="0.86521552730437112"/>
        </c:manualLayout>
      </c:layout>
      <c:txPr>
        <a:bodyPr/>
        <a:lstStyle/>
        <a:p>
          <a:pPr>
            <a:defRPr lang="en-US" sz="92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bg-BG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bg-BG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>
        <c:manualLayout>
          <c:layoutTarget val="inner"/>
          <c:xMode val="edge"/>
          <c:yMode val="edge"/>
          <c:x val="7.0322363550710004E-2"/>
          <c:y val="4.6698295205212896E-2"/>
          <c:w val="0.62504088431253901"/>
          <c:h val="0.81668397128592352"/>
        </c:manualLayout>
      </c:layout>
      <c:lineChart>
        <c:grouping val="standard"/>
        <c:ser>
          <c:idx val="0"/>
          <c:order val="0"/>
          <c:tx>
            <c:strRef>
              <c:f>'GAV Convergence'!$A$32</c:f>
              <c:strCache>
                <c:ptCount val="1"/>
                <c:pt idx="0">
                  <c:v>България-Гърция конвергенция на БДС в земеделието/BG-GR GAV Convergence</c:v>
                </c:pt>
              </c:strCache>
            </c:strRef>
          </c:tx>
          <c:spPr>
            <a:ln w="28575"/>
          </c:spPr>
          <c:cat>
            <c:strRef>
              <c:f>'GAV Convergence'!$B$10:$Q$10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'GAV Convergence'!$B$32:$Q$32</c:f>
              <c:numCache>
                <c:formatCode>General</c:formatCode>
                <c:ptCount val="16"/>
                <c:pt idx="0">
                  <c:v>0.29612243057785526</c:v>
                </c:pt>
                <c:pt idx="1">
                  <c:v>0.50666546415744651</c:v>
                </c:pt>
                <c:pt idx="2">
                  <c:v>0.38387454422394623</c:v>
                </c:pt>
                <c:pt idx="3">
                  <c:v>0.35933272653454951</c:v>
                </c:pt>
                <c:pt idx="4">
                  <c:v>0.47444906401676112</c:v>
                </c:pt>
                <c:pt idx="5">
                  <c:v>0.46989759458293107</c:v>
                </c:pt>
                <c:pt idx="6">
                  <c:v>0.51812844866255769</c:v>
                </c:pt>
                <c:pt idx="7">
                  <c:v>0.49599386242600818</c:v>
                </c:pt>
                <c:pt idx="8">
                  <c:v>0.41392635737349714</c:v>
                </c:pt>
                <c:pt idx="9">
                  <c:v>0.49064279002034278</c:v>
                </c:pt>
                <c:pt idx="10">
                  <c:v>0.46253082088926772</c:v>
                </c:pt>
                <c:pt idx="11">
                  <c:v>0.46678912294440417</c:v>
                </c:pt>
                <c:pt idx="12">
                  <c:v>0.42987767380695407</c:v>
                </c:pt>
                <c:pt idx="13">
                  <c:v>0.43316713264501294</c:v>
                </c:pt>
                <c:pt idx="14">
                  <c:v>0.63263214481325858</c:v>
                </c:pt>
                <c:pt idx="15">
                  <c:v>0.61040984833152101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FC-4468-92C1-687BF7CB0EB8}"/>
            </c:ext>
          </c:extLst>
        </c:ser>
        <c:ser>
          <c:idx val="1"/>
          <c:order val="1"/>
          <c:tx>
            <c:strRef>
              <c:f>'GAV Convergence'!$A$33</c:f>
              <c:strCache>
                <c:ptCount val="1"/>
                <c:pt idx="0">
                  <c:v>България-Франция конвергенция в земеделието/BG-FR GAV Convergence</c:v>
                </c:pt>
              </c:strCache>
            </c:strRef>
          </c:tx>
          <c:spPr>
            <a:ln w="28575"/>
          </c:spPr>
          <c:cat>
            <c:strRef>
              <c:f>'GAV Convergence'!$B$10:$Q$10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'GAV Convergence'!$B$33:$Q$33</c:f>
              <c:numCache>
                <c:formatCode>General</c:formatCode>
                <c:ptCount val="16"/>
                <c:pt idx="0">
                  <c:v>0.35520807011711208</c:v>
                </c:pt>
                <c:pt idx="1">
                  <c:v>0.60987460156657392</c:v>
                </c:pt>
                <c:pt idx="2">
                  <c:v>0.5500374195490918</c:v>
                </c:pt>
                <c:pt idx="3">
                  <c:v>0.40336351173073581</c:v>
                </c:pt>
                <c:pt idx="4">
                  <c:v>0.47299176366421242</c:v>
                </c:pt>
                <c:pt idx="5">
                  <c:v>0.4908493749944699</c:v>
                </c:pt>
                <c:pt idx="6">
                  <c:v>0.59231133369966948</c:v>
                </c:pt>
                <c:pt idx="7">
                  <c:v>0.53739189303863177</c:v>
                </c:pt>
                <c:pt idx="8">
                  <c:v>0.51212546930552261</c:v>
                </c:pt>
                <c:pt idx="9">
                  <c:v>0.63533310859752135</c:v>
                </c:pt>
                <c:pt idx="10">
                  <c:v>0.59087012437880571</c:v>
                </c:pt>
                <c:pt idx="11">
                  <c:v>0.49160372693905741</c:v>
                </c:pt>
                <c:pt idx="12">
                  <c:v>0.53982055319367284</c:v>
                </c:pt>
                <c:pt idx="13">
                  <c:v>0.55021755555526475</c:v>
                </c:pt>
                <c:pt idx="14">
                  <c:v>0.71143909368551306</c:v>
                </c:pt>
                <c:pt idx="15">
                  <c:v>0.6723119614789177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FC-4468-92C1-687BF7CB0EB8}"/>
            </c:ext>
          </c:extLst>
        </c:ser>
        <c:ser>
          <c:idx val="2"/>
          <c:order val="2"/>
          <c:tx>
            <c:strRef>
              <c:f>'GAV Convergence'!$A$34</c:f>
              <c:strCache>
                <c:ptCount val="1"/>
                <c:pt idx="0">
                  <c:v>България-Полша конвергенция на БДС в земеделието/BG-PL GAV Convergence</c:v>
                </c:pt>
              </c:strCache>
            </c:strRef>
          </c:tx>
          <c:spPr>
            <a:ln w="28575"/>
          </c:spPr>
          <c:cat>
            <c:strRef>
              <c:f>'GAV Convergence'!$B$10:$Q$10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'GAV Convergence'!$B$34:$Q$34</c:f>
              <c:numCache>
                <c:formatCode>General</c:formatCode>
                <c:ptCount val="16"/>
                <c:pt idx="0">
                  <c:v>0.75414433653593871</c:v>
                </c:pt>
                <c:pt idx="1">
                  <c:v>1.2736276523944943</c:v>
                </c:pt>
                <c:pt idx="2">
                  <c:v>0.99498438281735546</c:v>
                </c:pt>
                <c:pt idx="3">
                  <c:v>0.84210852492930344</c:v>
                </c:pt>
                <c:pt idx="4">
                  <c:v>0.92813261829639582</c:v>
                </c:pt>
                <c:pt idx="5">
                  <c:v>0.94777710168154261</c:v>
                </c:pt>
                <c:pt idx="6">
                  <c:v>0.94324852893016253</c:v>
                </c:pt>
                <c:pt idx="7">
                  <c:v>1.123368230717698</c:v>
                </c:pt>
                <c:pt idx="8">
                  <c:v>1.0894644589662579</c:v>
                </c:pt>
                <c:pt idx="9">
                  <c:v>1.1038535556822089</c:v>
                </c:pt>
                <c:pt idx="10">
                  <c:v>0.96914283010991165</c:v>
                </c:pt>
                <c:pt idx="11">
                  <c:v>0.9928490137640118</c:v>
                </c:pt>
                <c:pt idx="12">
                  <c:v>0.99442204259584732</c:v>
                </c:pt>
                <c:pt idx="13">
                  <c:v>0.92645117208703753</c:v>
                </c:pt>
                <c:pt idx="14">
                  <c:v>1.5802778550622711</c:v>
                </c:pt>
                <c:pt idx="15">
                  <c:v>1.2447854265993901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FC-4468-92C1-687BF7CB0EB8}"/>
            </c:ext>
          </c:extLst>
        </c:ser>
        <c:ser>
          <c:idx val="3"/>
          <c:order val="3"/>
          <c:tx>
            <c:strRef>
              <c:f>'GAV Convergence'!$A$30</c:f>
              <c:strCache>
                <c:ptCount val="1"/>
                <c:pt idx="0">
                  <c:v>България-ЕС конвергенция на БДС в земеделието/BG-EU GAV Convergence</c:v>
                </c:pt>
              </c:strCache>
            </c:strRef>
          </c:tx>
          <c:spPr>
            <a:ln w="28575"/>
          </c:spPr>
          <c:cat>
            <c:strRef>
              <c:f>'GAV Convergence'!$B$10:$Q$10</c:f>
              <c:strCach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strCache>
            </c:strRef>
          </c:cat>
          <c:val>
            <c:numRef>
              <c:f>'GAV Convergence'!$B$30:$Q$30</c:f>
              <c:numCache>
                <c:formatCode>General</c:formatCode>
                <c:ptCount val="16"/>
                <c:pt idx="0">
                  <c:v>0.50606700741889465</c:v>
                </c:pt>
                <c:pt idx="1">
                  <c:v>0.80960176721282195</c:v>
                </c:pt>
                <c:pt idx="2">
                  <c:v>0.6841212421603301</c:v>
                </c:pt>
                <c:pt idx="3">
                  <c:v>0.58578546853086244</c:v>
                </c:pt>
                <c:pt idx="4">
                  <c:v>0.65443003887230244</c:v>
                </c:pt>
                <c:pt idx="5">
                  <c:v>0.68836499033714826</c:v>
                </c:pt>
                <c:pt idx="6">
                  <c:v>0.68392463595381792</c:v>
                </c:pt>
                <c:pt idx="7">
                  <c:v>0.70866824167034492</c:v>
                </c:pt>
                <c:pt idx="8">
                  <c:v>0.68443340539458564</c:v>
                </c:pt>
                <c:pt idx="9">
                  <c:v>0.75700172283879741</c:v>
                </c:pt>
                <c:pt idx="10">
                  <c:v>0.65700902184635934</c:v>
                </c:pt>
                <c:pt idx="11">
                  <c:v>0.63655864528237693</c:v>
                </c:pt>
                <c:pt idx="12">
                  <c:v>0.61956303932570411</c:v>
                </c:pt>
                <c:pt idx="13">
                  <c:v>0.62993162008289094</c:v>
                </c:pt>
                <c:pt idx="14">
                  <c:v>0.89593086163362068</c:v>
                </c:pt>
                <c:pt idx="15">
                  <c:v>0.8900379258107266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FC-4468-92C1-687BF7CB0EB8}"/>
            </c:ext>
          </c:extLst>
        </c:ser>
        <c:marker val="1"/>
        <c:axId val="83737600"/>
        <c:axId val="83952384"/>
      </c:lineChart>
      <c:catAx>
        <c:axId val="837376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83952384"/>
        <c:crosses val="autoZero"/>
        <c:auto val="1"/>
        <c:lblAlgn val="ctr"/>
        <c:lblOffset val="100"/>
      </c:catAx>
      <c:valAx>
        <c:axId val="8395238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8373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18379702537182"/>
          <c:y val="3.9442473536961752E-2"/>
          <c:w val="0.27899576552930888"/>
          <c:h val="0.90008393181621404"/>
        </c:manualLayout>
      </c:layout>
      <c:txPr>
        <a:bodyPr/>
        <a:lstStyle/>
        <a:p>
          <a:pPr>
            <a:defRPr lang="en-US"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bg-BG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bg-BG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9868499465012E-2"/>
          <c:y val="4.4989775051124767E-2"/>
          <c:w val="0.61907711536582888"/>
          <c:h val="0.86012978439044829"/>
        </c:manualLayout>
      </c:layout>
      <c:barChart>
        <c:barDir val="col"/>
        <c:grouping val="clustered"/>
        <c:ser>
          <c:idx val="0"/>
          <c:order val="0"/>
          <c:tx>
            <c:strRef>
              <c:f>Sheet2!$M$1</c:f>
              <c:strCache>
                <c:ptCount val="1"/>
                <c:pt idx="0">
                  <c:v>Farm number / Брой ферми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Sheet2!$L$2:$L$7</c:f>
              <c:numCache>
                <c:formatCode>#,##0</c:formatCode>
                <c:ptCount val="6"/>
                <c:pt idx="0" formatCode="General">
                  <c:v>2005</c:v>
                </c:pt>
                <c:pt idx="1">
                  <c:v>2007</c:v>
                </c:pt>
                <c:pt idx="2">
                  <c:v>2010</c:v>
                </c:pt>
                <c:pt idx="3">
                  <c:v>2013</c:v>
                </c:pt>
                <c:pt idx="4">
                  <c:v>2016</c:v>
                </c:pt>
                <c:pt idx="5">
                  <c:v>2020</c:v>
                </c:pt>
              </c:numCache>
            </c:numRef>
          </c:cat>
          <c:val>
            <c:numRef>
              <c:f>Sheet2!$M$2:$M$7</c:f>
              <c:numCache>
                <c:formatCode>#,##0</c:formatCode>
                <c:ptCount val="6"/>
                <c:pt idx="0">
                  <c:v>534610</c:v>
                </c:pt>
                <c:pt idx="1">
                  <c:v>493130</c:v>
                </c:pt>
                <c:pt idx="2">
                  <c:v>370490</c:v>
                </c:pt>
                <c:pt idx="3">
                  <c:v>254400</c:v>
                </c:pt>
                <c:pt idx="4">
                  <c:v>202720</c:v>
                </c:pt>
                <c:pt idx="5" formatCode="General">
                  <c:v>132742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AB-4627-A1E2-772CA30B5321}"/>
            </c:ext>
          </c:extLst>
        </c:ser>
        <c:gapWidth val="219"/>
        <c:axId val="105016704"/>
        <c:axId val="105018496"/>
      </c:barChart>
      <c:lineChart>
        <c:grouping val="standard"/>
        <c:ser>
          <c:idx val="1"/>
          <c:order val="1"/>
          <c:tx>
            <c:strRef>
              <c:f>Sheet2!$N$1</c:f>
              <c:strCache>
                <c:ptCount val="1"/>
                <c:pt idx="0">
                  <c:v>Average farm size / Среден размер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Sheet2!$L$2:$L$7</c:f>
              <c:numCache>
                <c:formatCode>#,##0</c:formatCode>
                <c:ptCount val="6"/>
                <c:pt idx="0" formatCode="General">
                  <c:v>2005</c:v>
                </c:pt>
                <c:pt idx="1">
                  <c:v>2007</c:v>
                </c:pt>
                <c:pt idx="2">
                  <c:v>2010</c:v>
                </c:pt>
                <c:pt idx="3">
                  <c:v>2013</c:v>
                </c:pt>
                <c:pt idx="4">
                  <c:v>2016</c:v>
                </c:pt>
                <c:pt idx="5">
                  <c:v>2020</c:v>
                </c:pt>
              </c:numCache>
            </c:numRef>
          </c:cat>
          <c:val>
            <c:numRef>
              <c:f>Sheet2!$N$2:$N$7</c:f>
              <c:numCache>
                <c:formatCode>General</c:formatCode>
                <c:ptCount val="6"/>
                <c:pt idx="0">
                  <c:v>5.1053852340958796</c:v>
                </c:pt>
                <c:pt idx="1">
                  <c:v>6.1864822663395032</c:v>
                </c:pt>
                <c:pt idx="2">
                  <c:v>12.080029150584362</c:v>
                </c:pt>
                <c:pt idx="3">
                  <c:v>18.281996855345906</c:v>
                </c:pt>
                <c:pt idx="4">
                  <c:v>22.042719021310173</c:v>
                </c:pt>
                <c:pt idx="5">
                  <c:v>34.383634081106841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AB-4627-A1E2-772CA30B5321}"/>
            </c:ext>
          </c:extLst>
        </c:ser>
        <c:marker val="1"/>
        <c:axId val="105042304"/>
        <c:axId val="105020032"/>
      </c:lineChart>
      <c:catAx>
        <c:axId val="1050167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bg-BG"/>
          </a:p>
        </c:txPr>
        <c:crossAx val="105018496"/>
        <c:crosses val="autoZero"/>
        <c:auto val="1"/>
        <c:lblAlgn val="ctr"/>
        <c:lblOffset val="100"/>
      </c:catAx>
      <c:valAx>
        <c:axId val="105018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bg-BG"/>
          </a:p>
        </c:txPr>
        <c:crossAx val="105016704"/>
        <c:crosses val="autoZero"/>
        <c:crossBetween val="between"/>
      </c:valAx>
      <c:valAx>
        <c:axId val="105020032"/>
        <c:scaling>
          <c:orientation val="minMax"/>
        </c:scaling>
        <c:axPos val="r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5042304"/>
        <c:crosses val="max"/>
        <c:crossBetween val="between"/>
      </c:valAx>
      <c:catAx>
        <c:axId val="105042304"/>
        <c:scaling>
          <c:orientation val="minMax"/>
        </c:scaling>
        <c:delete val="1"/>
        <c:axPos val="b"/>
        <c:numFmt formatCode="General" sourceLinked="1"/>
        <c:tickLblPos val="nextTo"/>
        <c:crossAx val="10502003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0507209485691"/>
          <c:y val="4.2943819139172015E-2"/>
          <c:w val="0.19738995460473413"/>
          <c:h val="0.8691225866705314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bg-BG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Sheet5!$A$13</c:f>
              <c:strCache>
                <c:ptCount val="1"/>
                <c:pt idx="0">
                  <c:v>Own land / Собствена земя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bg-BG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Sheet5!$B$12:$G$12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2010</c:v>
                </c:pt>
                <c:pt idx="3">
                  <c:v>2013</c:v>
                </c:pt>
                <c:pt idx="4">
                  <c:v>2016</c:v>
                </c:pt>
                <c:pt idx="5">
                  <c:v>2020</c:v>
                </c:pt>
              </c:numCache>
            </c:numRef>
          </c:cat>
          <c:val>
            <c:numRef>
              <c:f>Sheet5!$B$13:$G$13</c:f>
              <c:numCache>
                <c:formatCode>#,##0.00</c:formatCode>
                <c:ptCount val="6"/>
                <c:pt idx="0" formatCode="General">
                  <c:v>601.4</c:v>
                </c:pt>
                <c:pt idx="1">
                  <c:v>663.2</c:v>
                </c:pt>
                <c:pt idx="2">
                  <c:v>723.2</c:v>
                </c:pt>
                <c:pt idx="3">
                  <c:v>643.5</c:v>
                </c:pt>
                <c:pt idx="4" formatCode="General">
                  <c:v>556.70000000000005</c:v>
                </c:pt>
                <c:pt idx="5" formatCode="General">
                  <c:v>409.1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C6-4A76-B6B0-1E0F6CF5BDC0}"/>
            </c:ext>
          </c:extLst>
        </c:ser>
        <c:ser>
          <c:idx val="1"/>
          <c:order val="1"/>
          <c:tx>
            <c:strRef>
              <c:f>Sheet5!$A$14</c:f>
              <c:strCache>
                <c:ptCount val="1"/>
                <c:pt idx="0">
                  <c:v>Tenant land / под наем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bg-BG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Sheet5!$B$12:$G$12</c:f>
              <c:numCache>
                <c:formatCode>General</c:formatCode>
                <c:ptCount val="6"/>
                <c:pt idx="0">
                  <c:v>2003</c:v>
                </c:pt>
                <c:pt idx="1">
                  <c:v>2005</c:v>
                </c:pt>
                <c:pt idx="2">
                  <c:v>2010</c:v>
                </c:pt>
                <c:pt idx="3">
                  <c:v>2013</c:v>
                </c:pt>
                <c:pt idx="4">
                  <c:v>2016</c:v>
                </c:pt>
                <c:pt idx="5">
                  <c:v>2020</c:v>
                </c:pt>
              </c:numCache>
            </c:numRef>
          </c:cat>
          <c:val>
            <c:numRef>
              <c:f>Sheet5!$B$14:$G$14</c:f>
              <c:numCache>
                <c:formatCode>General</c:formatCode>
                <c:ptCount val="6"/>
                <c:pt idx="0">
                  <c:v>2303</c:v>
                </c:pt>
                <c:pt idx="1">
                  <c:v>2066</c:v>
                </c:pt>
                <c:pt idx="2">
                  <c:v>2894</c:v>
                </c:pt>
                <c:pt idx="3">
                  <c:v>3151</c:v>
                </c:pt>
                <c:pt idx="4">
                  <c:v>3239</c:v>
                </c:pt>
                <c:pt idx="5">
                  <c:v>4155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C6-4A76-B6B0-1E0F6CF5BDC0}"/>
            </c:ext>
          </c:extLst>
        </c:ser>
        <c:gapWidth val="219"/>
        <c:overlap val="-27"/>
        <c:axId val="106445440"/>
        <c:axId val="106815872"/>
      </c:barChart>
      <c:catAx>
        <c:axId val="106445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06815872"/>
        <c:crosses val="autoZero"/>
        <c:auto val="1"/>
        <c:lblAlgn val="ctr"/>
        <c:lblOffset val="100"/>
      </c:catAx>
      <c:valAx>
        <c:axId val="1068158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bg-BG"/>
          </a:p>
        </c:txPr>
        <c:crossAx val="1064454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bg-BG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autoTitleDeleted val="1"/>
    <c:plotArea>
      <c:layout>
        <c:manualLayout>
          <c:layoutTarget val="inner"/>
          <c:xMode val="edge"/>
          <c:yMode val="edge"/>
          <c:x val="4.8074077627738333E-2"/>
          <c:y val="2.7715174504420161E-2"/>
          <c:w val="0.74990291482764537"/>
          <c:h val="0.85927635024679794"/>
        </c:manualLayout>
      </c:layout>
      <c:barChart>
        <c:barDir val="col"/>
        <c:grouping val="clustered"/>
        <c:ser>
          <c:idx val="1"/>
          <c:order val="1"/>
          <c:tx>
            <c:strRef>
              <c:f>'Ratio TOTAL output input'!$B$3</c:f>
              <c:strCache>
                <c:ptCount val="1"/>
                <c:pt idx="0">
                  <c:v>EU-28 MEDIUM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'Ratio TOTAL output input'!$C$1:$P$1</c:f>
              <c:numCache>
                <c:formatCode>###0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'Ratio TOTAL output input'!$C$3:$P$3</c:f>
              <c:numCache>
                <c:formatCode>#,##0.00</c:formatCode>
                <c:ptCount val="14"/>
                <c:pt idx="0">
                  <c:v>1.26</c:v>
                </c:pt>
                <c:pt idx="1">
                  <c:v>1.1800000000000004</c:v>
                </c:pt>
                <c:pt idx="2">
                  <c:v>1.0933333333333335</c:v>
                </c:pt>
                <c:pt idx="3">
                  <c:v>1.1800000000000004</c:v>
                </c:pt>
                <c:pt idx="4">
                  <c:v>1.1966666666666665</c:v>
                </c:pt>
                <c:pt idx="5">
                  <c:v>1.1900000000000004</c:v>
                </c:pt>
                <c:pt idx="6">
                  <c:v>1.1500000000000001</c:v>
                </c:pt>
                <c:pt idx="7">
                  <c:v>1.1466666666666667</c:v>
                </c:pt>
                <c:pt idx="8">
                  <c:v>1.1800000000000004</c:v>
                </c:pt>
                <c:pt idx="9">
                  <c:v>1.1700000000000004</c:v>
                </c:pt>
                <c:pt idx="10">
                  <c:v>1.1966666666666665</c:v>
                </c:pt>
                <c:pt idx="11">
                  <c:v>1.1766666666666667</c:v>
                </c:pt>
                <c:pt idx="12">
                  <c:v>1.1700000000000004</c:v>
                </c:pt>
                <c:pt idx="13">
                  <c:v>1.1900000000000006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3A-420E-8E11-CBA85F04F630}"/>
            </c:ext>
          </c:extLst>
        </c:ser>
        <c:ser>
          <c:idx val="2"/>
          <c:order val="2"/>
          <c:tx>
            <c:strRef>
              <c:f>'Ratio TOTAL output input'!$B$4</c:f>
              <c:strCache>
                <c:ptCount val="1"/>
                <c:pt idx="0">
                  <c:v>EU-28 LARGE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'Ratio TOTAL output input'!$C$1:$P$1</c:f>
              <c:numCache>
                <c:formatCode>###0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'Ratio TOTAL output input'!$C$4:$P$4</c:f>
              <c:numCache>
                <c:formatCode>#,##0.00</c:formatCode>
                <c:ptCount val="14"/>
                <c:pt idx="0">
                  <c:v>1.115</c:v>
                </c:pt>
                <c:pt idx="1">
                  <c:v>1.08</c:v>
                </c:pt>
                <c:pt idx="2">
                  <c:v>1.0149999999999997</c:v>
                </c:pt>
                <c:pt idx="3">
                  <c:v>1.095</c:v>
                </c:pt>
                <c:pt idx="4">
                  <c:v>1.095</c:v>
                </c:pt>
                <c:pt idx="5">
                  <c:v>1.1099999999999994</c:v>
                </c:pt>
                <c:pt idx="6">
                  <c:v>1.085</c:v>
                </c:pt>
                <c:pt idx="7">
                  <c:v>1.0750000000000002</c:v>
                </c:pt>
                <c:pt idx="8">
                  <c:v>1.08</c:v>
                </c:pt>
                <c:pt idx="9">
                  <c:v>1.0900000000000001</c:v>
                </c:pt>
                <c:pt idx="10">
                  <c:v>1.1299999999999994</c:v>
                </c:pt>
                <c:pt idx="11">
                  <c:v>1.1099999999999994</c:v>
                </c:pt>
                <c:pt idx="12">
                  <c:v>1.1299999999999994</c:v>
                </c:pt>
                <c:pt idx="13">
                  <c:v>1.1100000000000001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3A-420E-8E11-CBA85F04F630}"/>
            </c:ext>
          </c:extLst>
        </c:ser>
        <c:ser>
          <c:idx val="3"/>
          <c:order val="3"/>
          <c:tx>
            <c:strRef>
              <c:f>'Ratio TOTAL output input'!$B$5</c:f>
              <c:strCache>
                <c:ptCount val="1"/>
                <c:pt idx="0">
                  <c:v>EU-28 SMALL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'Ratio TOTAL output input'!$C$1:$P$1</c:f>
              <c:numCache>
                <c:formatCode>###0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'Ratio TOTAL output input'!$C$5:$P$5</c:f>
              <c:numCache>
                <c:formatCode>#,##0.00</c:formatCode>
                <c:ptCount val="14"/>
                <c:pt idx="0">
                  <c:v>1.45</c:v>
                </c:pt>
                <c:pt idx="1">
                  <c:v>1.29</c:v>
                </c:pt>
                <c:pt idx="2">
                  <c:v>1.21</c:v>
                </c:pt>
                <c:pt idx="3">
                  <c:v>1.27</c:v>
                </c:pt>
                <c:pt idx="4">
                  <c:v>1.32</c:v>
                </c:pt>
                <c:pt idx="5">
                  <c:v>1.32</c:v>
                </c:pt>
                <c:pt idx="6">
                  <c:v>1.24</c:v>
                </c:pt>
                <c:pt idx="7">
                  <c:v>1.27</c:v>
                </c:pt>
                <c:pt idx="8">
                  <c:v>1.1700000000000004</c:v>
                </c:pt>
                <c:pt idx="9">
                  <c:v>1.1299999999999994</c:v>
                </c:pt>
                <c:pt idx="10">
                  <c:v>1.22</c:v>
                </c:pt>
                <c:pt idx="11">
                  <c:v>1.07</c:v>
                </c:pt>
                <c:pt idx="12">
                  <c:v>1.1000000000000001</c:v>
                </c:pt>
                <c:pt idx="13">
                  <c:v>1.08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3A-420E-8E11-CBA85F04F630}"/>
            </c:ext>
          </c:extLst>
        </c:ser>
        <c:gapWidth val="219"/>
        <c:axId val="84016512"/>
        <c:axId val="83907712"/>
      </c:barChart>
      <c:lineChart>
        <c:grouping val="standard"/>
        <c:ser>
          <c:idx val="0"/>
          <c:order val="0"/>
          <c:tx>
            <c:strRef>
              <c:f>'Ratio TOTAL output input'!$B$2</c:f>
              <c:strCache>
                <c:ptCount val="1"/>
                <c:pt idx="0">
                  <c:v>BG SMALL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'Ratio TOTAL output input'!$C$1:$P$1</c:f>
              <c:numCache>
                <c:formatCode>###0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'Ratio TOTAL output input'!$C$2:$P$2</c:f>
              <c:numCache>
                <c:formatCode>#,##0.00</c:formatCode>
                <c:ptCount val="14"/>
                <c:pt idx="0">
                  <c:v>1.47</c:v>
                </c:pt>
                <c:pt idx="1">
                  <c:v>1.1900000000000004</c:v>
                </c:pt>
                <c:pt idx="2">
                  <c:v>1.32</c:v>
                </c:pt>
                <c:pt idx="3">
                  <c:v>1.2</c:v>
                </c:pt>
                <c:pt idx="4">
                  <c:v>1.24</c:v>
                </c:pt>
                <c:pt idx="5">
                  <c:v>1.33</c:v>
                </c:pt>
                <c:pt idx="6">
                  <c:v>1.22</c:v>
                </c:pt>
                <c:pt idx="7">
                  <c:v>1.05</c:v>
                </c:pt>
                <c:pt idx="8">
                  <c:v>1.34</c:v>
                </c:pt>
                <c:pt idx="9">
                  <c:v>1.2</c:v>
                </c:pt>
                <c:pt idx="10">
                  <c:v>1.31</c:v>
                </c:pt>
                <c:pt idx="11">
                  <c:v>1.32</c:v>
                </c:pt>
                <c:pt idx="12">
                  <c:v>1.24</c:v>
                </c:pt>
                <c:pt idx="13">
                  <c:v>1.3800000000000001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83A-420E-8E11-CBA85F04F630}"/>
            </c:ext>
          </c:extLst>
        </c:ser>
        <c:ser>
          <c:idx val="4"/>
          <c:order val="4"/>
          <c:tx>
            <c:strRef>
              <c:f>'Ratio TOTAL output input'!$B$6</c:f>
              <c:strCache>
                <c:ptCount val="1"/>
                <c:pt idx="0">
                  <c:v>BG MEDIUM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'Ratio TOTAL output input'!$C$1:$P$1</c:f>
              <c:numCache>
                <c:formatCode>###0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'Ratio TOTAL output input'!$C$6:$P$6</c:f>
              <c:numCache>
                <c:formatCode>#,##0.00</c:formatCode>
                <c:ptCount val="14"/>
                <c:pt idx="0">
                  <c:v>1.2</c:v>
                </c:pt>
                <c:pt idx="1">
                  <c:v>1.0566666666666666</c:v>
                </c:pt>
                <c:pt idx="2">
                  <c:v>0.97333333333333361</c:v>
                </c:pt>
                <c:pt idx="3">
                  <c:v>1.0266666666666666</c:v>
                </c:pt>
                <c:pt idx="4">
                  <c:v>1.0233333333333334</c:v>
                </c:pt>
                <c:pt idx="5">
                  <c:v>1.08</c:v>
                </c:pt>
                <c:pt idx="6">
                  <c:v>1.01</c:v>
                </c:pt>
                <c:pt idx="7">
                  <c:v>1.0566666666666666</c:v>
                </c:pt>
                <c:pt idx="8">
                  <c:v>1.0333333333333334</c:v>
                </c:pt>
                <c:pt idx="9">
                  <c:v>0.98999999999999988</c:v>
                </c:pt>
                <c:pt idx="10">
                  <c:v>1.06</c:v>
                </c:pt>
                <c:pt idx="11">
                  <c:v>1.06</c:v>
                </c:pt>
                <c:pt idx="12">
                  <c:v>1.07</c:v>
                </c:pt>
                <c:pt idx="13">
                  <c:v>1.0666666666666667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83A-420E-8E11-CBA85F04F630}"/>
            </c:ext>
          </c:extLst>
        </c:ser>
        <c:ser>
          <c:idx val="5"/>
          <c:order val="5"/>
          <c:tx>
            <c:strRef>
              <c:f>'Ratio TOTAL output input'!$B$7</c:f>
              <c:strCache>
                <c:ptCount val="1"/>
                <c:pt idx="0">
                  <c:v>BG LARGE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'Ratio TOTAL output input'!$C$1:$P$1</c:f>
              <c:numCache>
                <c:formatCode>###0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'Ratio TOTAL output input'!$C$7:$P$7</c:f>
              <c:numCache>
                <c:formatCode>#,##0.00</c:formatCode>
                <c:ptCount val="14"/>
                <c:pt idx="0">
                  <c:v>1.0550000000000002</c:v>
                </c:pt>
                <c:pt idx="1">
                  <c:v>1.0649999999999995</c:v>
                </c:pt>
                <c:pt idx="2">
                  <c:v>0.8450000000000002</c:v>
                </c:pt>
                <c:pt idx="3">
                  <c:v>1.0449999999999995</c:v>
                </c:pt>
                <c:pt idx="4">
                  <c:v>1.05</c:v>
                </c:pt>
                <c:pt idx="5">
                  <c:v>1.0149999999999997</c:v>
                </c:pt>
                <c:pt idx="6">
                  <c:v>0.91500000000000004</c:v>
                </c:pt>
                <c:pt idx="7">
                  <c:v>0.91000000000000014</c:v>
                </c:pt>
                <c:pt idx="8">
                  <c:v>0.89</c:v>
                </c:pt>
                <c:pt idx="9">
                  <c:v>0.88500000000000001</c:v>
                </c:pt>
                <c:pt idx="10">
                  <c:v>0.94500000000000028</c:v>
                </c:pt>
                <c:pt idx="11">
                  <c:v>0.95500000000000029</c:v>
                </c:pt>
                <c:pt idx="12">
                  <c:v>0.92999999999999994</c:v>
                </c:pt>
                <c:pt idx="13">
                  <c:v>0.92000000000000015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83A-420E-8E11-CBA85F04F630}"/>
            </c:ext>
          </c:extLst>
        </c:ser>
        <c:marker val="1"/>
        <c:axId val="84016512"/>
        <c:axId val="83907712"/>
      </c:lineChart>
      <c:catAx>
        <c:axId val="84016512"/>
        <c:scaling>
          <c:orientation val="minMax"/>
        </c:scaling>
        <c:axPos val="b"/>
        <c:numFmt formatCode="###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bg-BG"/>
          </a:p>
        </c:txPr>
        <c:crossAx val="83907712"/>
        <c:crosses val="autoZero"/>
        <c:auto val="1"/>
        <c:lblAlgn val="ctr"/>
        <c:lblOffset val="100"/>
      </c:catAx>
      <c:valAx>
        <c:axId val="839077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840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71331215723502"/>
          <c:y val="4.1720959575920112E-2"/>
          <c:w val="0.14522994919756396"/>
          <c:h val="0.8574965876807338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bg-BG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8593078479012E-2"/>
          <c:y val="5.1400554097404488E-2"/>
          <c:w val="0.65560037710294661"/>
          <c:h val="0.83800259172591918"/>
        </c:manualLayout>
      </c:layout>
      <c:barChart>
        <c:barDir val="col"/>
        <c:grouping val="clustered"/>
        <c:ser>
          <c:idx val="0"/>
          <c:order val="0"/>
          <c:tx>
            <c:v>Средно плащане на стопанство - Average payments received per farm, KEuro</c:v>
          </c:tx>
          <c:cat>
            <c:numRef>
              <c:f>'Изчисл. за ЕС-8.01.'!$R$232:$R$246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'Изчисл. за ЕС-8.01.'!$S$232:$S$246</c:f>
              <c:numCache>
                <c:formatCode>General</c:formatCode>
                <c:ptCount val="15"/>
                <c:pt idx="0">
                  <c:v>2.1118289122985137</c:v>
                </c:pt>
                <c:pt idx="1">
                  <c:v>2.6176975731176113</c:v>
                </c:pt>
                <c:pt idx="2">
                  <c:v>3.4427182013388906</c:v>
                </c:pt>
                <c:pt idx="3">
                  <c:v>3.2177453921988843</c:v>
                </c:pt>
                <c:pt idx="4">
                  <c:v>4.3206170639340611</c:v>
                </c:pt>
                <c:pt idx="5">
                  <c:v>5.7118491090025492</c:v>
                </c:pt>
                <c:pt idx="6">
                  <c:v>6.391658931176238</c:v>
                </c:pt>
                <c:pt idx="7">
                  <c:v>6.5065746252817327</c:v>
                </c:pt>
                <c:pt idx="8">
                  <c:v>10.470990825143268</c:v>
                </c:pt>
                <c:pt idx="9">
                  <c:v>11.503470003417995</c:v>
                </c:pt>
                <c:pt idx="10">
                  <c:v>11.547020004124555</c:v>
                </c:pt>
                <c:pt idx="11">
                  <c:v>11.891730256782949</c:v>
                </c:pt>
                <c:pt idx="12">
                  <c:v>12.420728220118193</c:v>
                </c:pt>
                <c:pt idx="13">
                  <c:v>14.01341199933522</c:v>
                </c:pt>
                <c:pt idx="14">
                  <c:v>13.467260533456205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FF-426E-8A4A-7FD50CBEC03B}"/>
            </c:ext>
          </c:extLst>
        </c:ser>
        <c:axId val="115290880"/>
        <c:axId val="115363200"/>
      </c:barChart>
      <c:lineChart>
        <c:grouping val="standard"/>
        <c:ser>
          <c:idx val="1"/>
          <c:order val="1"/>
          <c:tx>
            <c:v>Коефициент на неравномерно разпределение - Coefficient of DP distribution disparity, Gini coefficient</c:v>
          </c:tx>
          <c:cat>
            <c:numRef>
              <c:f>'Изчисл. за ЕС-8.01.'!$R$232:$R$244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'Изчисл. за ЕС-8.01.'!$T$232:$T$246</c:f>
              <c:numCache>
                <c:formatCode>0.00</c:formatCode>
                <c:ptCount val="15"/>
                <c:pt idx="0">
                  <c:v>0.79900520574214751</c:v>
                </c:pt>
                <c:pt idx="1">
                  <c:v>0.81833924831488591</c:v>
                </c:pt>
                <c:pt idx="2">
                  <c:v>0.80704912190170452</c:v>
                </c:pt>
                <c:pt idx="3">
                  <c:v>0.84669205609836784</c:v>
                </c:pt>
                <c:pt idx="4">
                  <c:v>0.84102503215000957</c:v>
                </c:pt>
                <c:pt idx="5">
                  <c:v>0.83138677123283822</c:v>
                </c:pt>
                <c:pt idx="6">
                  <c:v>0.83244956414687188</c:v>
                </c:pt>
                <c:pt idx="7">
                  <c:v>0.79160454837304961</c:v>
                </c:pt>
                <c:pt idx="8">
                  <c:v>0.72614998932015895</c:v>
                </c:pt>
                <c:pt idx="9">
                  <c:v>0.72167870784343791</c:v>
                </c:pt>
                <c:pt idx="10">
                  <c:v>0.73400518475502363</c:v>
                </c:pt>
                <c:pt idx="11">
                  <c:v>0.72061579579697754</c:v>
                </c:pt>
                <c:pt idx="12">
                  <c:v>0.70857955019754215</c:v>
                </c:pt>
                <c:pt idx="13">
                  <c:v>0.7012079012280249</c:v>
                </c:pt>
                <c:pt idx="14">
                  <c:v>0.69944573921434361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FF-426E-8A4A-7FD50CBEC03B}"/>
            </c:ext>
          </c:extLst>
        </c:ser>
        <c:marker val="1"/>
        <c:axId val="115448832"/>
        <c:axId val="115594368"/>
      </c:lineChart>
      <c:catAx>
        <c:axId val="11529088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115363200"/>
        <c:crosses val="autoZero"/>
        <c:auto val="1"/>
        <c:lblAlgn val="ctr"/>
        <c:lblOffset val="100"/>
      </c:catAx>
      <c:valAx>
        <c:axId val="11536320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115290880"/>
        <c:crosses val="autoZero"/>
        <c:crossBetween val="between"/>
      </c:valAx>
      <c:catAx>
        <c:axId val="115448832"/>
        <c:scaling>
          <c:orientation val="minMax"/>
        </c:scaling>
        <c:delete val="1"/>
        <c:axPos val="b"/>
        <c:numFmt formatCode="General" sourceLinked="1"/>
        <c:tickLblPos val="nextTo"/>
        <c:crossAx val="115594368"/>
        <c:crosses val="autoZero"/>
        <c:auto val="1"/>
        <c:lblAlgn val="ctr"/>
        <c:lblOffset val="100"/>
      </c:catAx>
      <c:valAx>
        <c:axId val="115594368"/>
        <c:scaling>
          <c:orientation val="minMax"/>
        </c:scaling>
        <c:axPos val="r"/>
        <c:numFmt formatCode="0.00" sourceLinked="1"/>
        <c:tickLblPos val="nextTo"/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bg-BG"/>
          </a:p>
        </c:txPr>
        <c:crossAx val="11544883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8048903047424415"/>
          <c:y val="4.7842774413954008E-2"/>
          <c:w val="0.18161896175191841"/>
          <c:h val="0.88348082851905341"/>
        </c:manualLayout>
      </c:layout>
      <c:txPr>
        <a:bodyPr/>
        <a:lstStyle/>
        <a:p>
          <a:pPr>
            <a:defRPr lang="en-US"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bg-BG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bg-BG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plotArea>
      <c:layout>
        <c:manualLayout>
          <c:layoutTarget val="inner"/>
          <c:xMode val="edge"/>
          <c:yMode val="edge"/>
          <c:x val="0.10431241766508172"/>
          <c:y val="4.1120443277923566E-2"/>
          <c:w val="0.55865907758320876"/>
          <c:h val="0.79337649460484105"/>
        </c:manualLayout>
      </c:layout>
      <c:barChart>
        <c:barDir val="col"/>
        <c:grouping val="clustered"/>
        <c:ser>
          <c:idx val="0"/>
          <c:order val="0"/>
          <c:tx>
            <c:strRef>
              <c:f>'Farm extrapolation 2030'!$D$296</c:f>
              <c:strCache>
                <c:ptCount val="1"/>
                <c:pt idx="0">
                  <c:v>Брой на стопанствата / Number of farms 2030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endParaRPr lang="bg-BG"/>
              </a:p>
            </c:txPr>
            <c:showVal val="1"/>
          </c:dLbls>
          <c:cat>
            <c:strRef>
              <c:f>'Farm extrapolation 2030'!$C$297:$C$299</c:f>
              <c:strCache>
                <c:ptCount val="3"/>
                <c:pt idx="0">
                  <c:v>Базов сценарий / Status-Quo</c:v>
                </c:pt>
                <c:pt idx="1">
                  <c:v>Оптимистичен / Optimistic</c:v>
                </c:pt>
                <c:pt idx="2">
                  <c:v>Песимистичен / Pessimistic</c:v>
                </c:pt>
              </c:strCache>
            </c:strRef>
          </c:cat>
          <c:val>
            <c:numRef>
              <c:f>'Farm extrapolation 2030'!$D$297:$D$299</c:f>
              <c:numCache>
                <c:formatCode>0</c:formatCode>
                <c:ptCount val="3"/>
                <c:pt idx="0">
                  <c:v>110261.55843644415</c:v>
                </c:pt>
                <c:pt idx="1">
                  <c:v>123367.05860111256</c:v>
                </c:pt>
                <c:pt idx="2">
                  <c:v>101833.72670542594</c:v>
                </c:pt>
              </c:numCache>
            </c:numRef>
          </c:val>
        </c:ser>
        <c:axId val="83946496"/>
        <c:axId val="84030208"/>
      </c:barChart>
      <c:lineChart>
        <c:grouping val="standard"/>
        <c:ser>
          <c:idx val="1"/>
          <c:order val="1"/>
          <c:tx>
            <c:strRef>
              <c:f>'Farm extrapolation 2030'!$E$296</c:f>
              <c:strCache>
                <c:ptCount val="1"/>
                <c:pt idx="0">
                  <c:v>Вероятност / Likelihood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endParaRPr lang="bg-BG"/>
              </a:p>
            </c:txPr>
            <c:showVal val="1"/>
          </c:dLbls>
          <c:cat>
            <c:strRef>
              <c:f>'Farm extrapolation 2030'!$C$297:$C$299</c:f>
              <c:strCache>
                <c:ptCount val="3"/>
                <c:pt idx="0">
                  <c:v>Базов сценарий / Status-Quo</c:v>
                </c:pt>
                <c:pt idx="1">
                  <c:v>Оптимистичен / Optimistic</c:v>
                </c:pt>
                <c:pt idx="2">
                  <c:v>Песимистичен / Pessimistic</c:v>
                </c:pt>
              </c:strCache>
            </c:strRef>
          </c:cat>
          <c:val>
            <c:numRef>
              <c:f>'Farm extrapolation 2030'!$E$297:$E$299</c:f>
              <c:numCache>
                <c:formatCode>0.00</c:formatCode>
                <c:ptCount val="3"/>
                <c:pt idx="0">
                  <c:v>0.32004247674331809</c:v>
                </c:pt>
                <c:pt idx="1">
                  <c:v>0.24013307952744856</c:v>
                </c:pt>
                <c:pt idx="2">
                  <c:v>0.25894958004603225</c:v>
                </c:pt>
              </c:numCache>
            </c:numRef>
          </c:val>
        </c:ser>
        <c:marker val="1"/>
        <c:axId val="84033536"/>
        <c:axId val="84031744"/>
      </c:lineChart>
      <c:catAx>
        <c:axId val="839464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bg-BG"/>
          </a:p>
        </c:txPr>
        <c:crossAx val="84030208"/>
        <c:crosses val="autoZero"/>
        <c:auto val="1"/>
        <c:lblAlgn val="ctr"/>
        <c:lblOffset val="100"/>
      </c:catAx>
      <c:valAx>
        <c:axId val="8403020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bg-BG"/>
          </a:p>
        </c:txPr>
        <c:crossAx val="83946496"/>
        <c:crosses val="autoZero"/>
        <c:crossBetween val="between"/>
      </c:valAx>
      <c:valAx>
        <c:axId val="84031744"/>
        <c:scaling>
          <c:orientation val="minMax"/>
        </c:scaling>
        <c:axPos val="r"/>
        <c:numFmt formatCode="0.00" sourceLinked="1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bg-BG"/>
          </a:p>
        </c:txPr>
        <c:crossAx val="84033536"/>
        <c:crosses val="max"/>
        <c:crossBetween val="between"/>
      </c:valAx>
      <c:catAx>
        <c:axId val="84033536"/>
        <c:scaling>
          <c:orientation val="minMax"/>
        </c:scaling>
        <c:delete val="1"/>
        <c:axPos val="b"/>
        <c:tickLblPos val="nextTo"/>
        <c:crossAx val="8403174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5758218424260093"/>
          <c:y val="7.3459900845727663E-2"/>
          <c:w val="0.21566884023020005"/>
          <c:h val="0.79011723534558209"/>
        </c:manualLayout>
      </c:layout>
      <c:txPr>
        <a:bodyPr/>
        <a:lstStyle/>
        <a:p>
          <a:pPr>
            <a:defRPr>
              <a:latin typeface="Calibri" pitchFamily="34" charset="0"/>
            </a:defRPr>
          </a:pPr>
          <a:endParaRPr lang="bg-BG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>
        <c:manualLayout>
          <c:layoutTarget val="inner"/>
          <c:xMode val="edge"/>
          <c:yMode val="edge"/>
          <c:x val="0.10678425860274575"/>
          <c:y val="4.1817399943651135E-2"/>
          <c:w val="0.65699775679698835"/>
          <c:h val="0.78987440129305875"/>
        </c:manualLayout>
      </c:layout>
      <c:barChart>
        <c:barDir val="col"/>
        <c:grouping val="stacked"/>
        <c:ser>
          <c:idx val="0"/>
          <c:order val="0"/>
          <c:tx>
            <c:strRef>
              <c:f>'Farm extrapolation 2030'!$D$324</c:f>
              <c:strCache>
                <c:ptCount val="1"/>
                <c:pt idx="0">
                  <c:v>Стопанства в селски район / Farms in rural areas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endParaRPr lang="bg-BG"/>
              </a:p>
            </c:txPr>
            <c:showVal val="1"/>
          </c:dLbls>
          <c:cat>
            <c:strRef>
              <c:f>'Farm extrapolation 2030'!$C$325:$C$327</c:f>
              <c:strCache>
                <c:ptCount val="3"/>
                <c:pt idx="0">
                  <c:v>Базов сценарий / Status-Quo</c:v>
                </c:pt>
                <c:pt idx="1">
                  <c:v>Оптимистичен / Optimistic</c:v>
                </c:pt>
                <c:pt idx="2">
                  <c:v>Песимистичен / Pessimistic</c:v>
                </c:pt>
              </c:strCache>
            </c:strRef>
          </c:cat>
          <c:val>
            <c:numRef>
              <c:f>'Farm extrapolation 2030'!$D$325:$D$327</c:f>
              <c:numCache>
                <c:formatCode>0</c:formatCode>
                <c:ptCount val="3"/>
                <c:pt idx="0">
                  <c:v>76693.79760468677</c:v>
                </c:pt>
                <c:pt idx="1">
                  <c:v>85688.414884838872</c:v>
                </c:pt>
                <c:pt idx="2">
                  <c:v>70889.320540952671</c:v>
                </c:pt>
              </c:numCache>
            </c:numRef>
          </c:val>
        </c:ser>
        <c:ser>
          <c:idx val="1"/>
          <c:order val="1"/>
          <c:tx>
            <c:strRef>
              <c:f>'Farm extrapolation 2030'!$E$324</c:f>
              <c:strCache>
                <c:ptCount val="1"/>
                <c:pt idx="0">
                  <c:v>Стопанства в неселски район / Farms in non-rural areas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endParaRPr lang="bg-BG"/>
              </a:p>
            </c:txPr>
            <c:showVal val="1"/>
          </c:dLbls>
          <c:cat>
            <c:strRef>
              <c:f>'Farm extrapolation 2030'!$C$325:$C$327</c:f>
              <c:strCache>
                <c:ptCount val="3"/>
                <c:pt idx="0">
                  <c:v>Базов сценарий / Status-Quo</c:v>
                </c:pt>
                <c:pt idx="1">
                  <c:v>Оптимистичен / Optimistic</c:v>
                </c:pt>
                <c:pt idx="2">
                  <c:v>Песимистичен / Pessimistic</c:v>
                </c:pt>
              </c:strCache>
            </c:strRef>
          </c:cat>
          <c:val>
            <c:numRef>
              <c:f>'Farm extrapolation 2030'!$E$325:$E$327</c:f>
              <c:numCache>
                <c:formatCode>0</c:formatCode>
                <c:ptCount val="3"/>
                <c:pt idx="0">
                  <c:v>33567.760831757339</c:v>
                </c:pt>
                <c:pt idx="1">
                  <c:v>37678.643716273684</c:v>
                </c:pt>
                <c:pt idx="2">
                  <c:v>30944.406164473279</c:v>
                </c:pt>
              </c:numCache>
            </c:numRef>
          </c:val>
        </c:ser>
        <c:overlap val="100"/>
        <c:axId val="84059648"/>
        <c:axId val="84061184"/>
      </c:barChart>
      <c:catAx>
        <c:axId val="840596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bg-BG"/>
          </a:p>
        </c:txPr>
        <c:crossAx val="84061184"/>
        <c:crosses val="autoZero"/>
        <c:auto val="1"/>
        <c:lblAlgn val="ctr"/>
        <c:lblOffset val="100"/>
      </c:catAx>
      <c:valAx>
        <c:axId val="8406118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bg-BG"/>
          </a:p>
        </c:txPr>
        <c:crossAx val="8405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05847669515283"/>
          <c:y val="7.5315997682245367E-2"/>
          <c:w val="0.19830329265713828"/>
          <c:h val="0.84882016785905479"/>
        </c:manualLayout>
      </c:layout>
      <c:txPr>
        <a:bodyPr/>
        <a:lstStyle/>
        <a:p>
          <a:pPr>
            <a:defRPr>
              <a:latin typeface="Calibri" pitchFamily="34" charset="0"/>
            </a:defRPr>
          </a:pPr>
          <a:endParaRPr lang="bg-BG"/>
        </a:p>
      </c:txPr>
    </c:legend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F7A603-E69C-4E1F-A30E-0E5935E9088C}" type="datetimeFigureOut">
              <a:rPr lang="bg-BG"/>
              <a:pPr>
                <a:defRPr/>
              </a:pPr>
              <a:t>28.10.2024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214E1B-CE66-4CF2-AD8D-82059DE8F43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EA558B-2C6E-4B22-9A17-AA0D979A51F8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1247775"/>
            <a:ext cx="4489450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802188"/>
            <a:ext cx="5467350" cy="3929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F104F3-F1F4-41A5-AC7D-C81BB14DE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39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EE36-7E96-47AE-82CC-ECAAF11B1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 rot="10800000" flipV="1">
            <a:off x="1306513" y="168275"/>
            <a:ext cx="69230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tabLst>
                <a:tab pos="2986088" algn="ctr"/>
                <a:tab pos="5972175" algn="r"/>
              </a:tabLst>
              <a:defRPr/>
            </a:pPr>
            <a:r>
              <a:rPr lang="en-US" altLang="bg-BG" sz="1200" dirty="0">
                <a:ea typeface="SimSun" pitchFamily="2" charset="-122"/>
                <a:cs typeface="Arial" charset="0"/>
              </a:rPr>
              <a:t>INSTITUTE</a:t>
            </a:r>
            <a:r>
              <a:rPr lang="en-US" altLang="bg-BG" sz="1200" baseline="0" dirty="0">
                <a:ea typeface="SimSun" pitchFamily="2" charset="-122"/>
                <a:cs typeface="Arial" charset="0"/>
              </a:rPr>
              <a:t> OF AGRICULTURAL ECONOMICS</a:t>
            </a:r>
            <a:r>
              <a:rPr lang="bg-BG" altLang="bg-BG" sz="1200" dirty="0">
                <a:ea typeface="SimSun" pitchFamily="2" charset="-122"/>
                <a:cs typeface="Arial" charset="0"/>
              </a:rPr>
              <a:t> (</a:t>
            </a:r>
            <a:r>
              <a:rPr lang="en-US" altLang="bg-BG" sz="1200" dirty="0">
                <a:ea typeface="SimSun" pitchFamily="2" charset="-122"/>
                <a:cs typeface="Arial" charset="0"/>
              </a:rPr>
              <a:t>IAE</a:t>
            </a:r>
            <a:r>
              <a:rPr lang="bg-BG" altLang="bg-BG" sz="1200" dirty="0">
                <a:ea typeface="SimSun" pitchFamily="2" charset="-122"/>
                <a:cs typeface="Arial" charset="0"/>
              </a:rPr>
              <a:t>)</a:t>
            </a:r>
          </a:p>
          <a:p>
            <a:pPr algn="ctr">
              <a:tabLst>
                <a:tab pos="2986088" algn="ctr"/>
                <a:tab pos="5972175" algn="r"/>
              </a:tabLst>
              <a:defRPr/>
            </a:pPr>
            <a:r>
              <a:rPr lang="bg-BG" altLang="bg-BG" sz="1200" dirty="0">
                <a:latin typeface="Times New Roman" pitchFamily="18" charset="0"/>
                <a:ea typeface="SimSun" pitchFamily="2" charset="-122"/>
                <a:cs typeface="Arial" charset="0"/>
              </a:rPr>
              <a:t>----------------------------------------------------------------------------------------------------------</a:t>
            </a:r>
          </a:p>
          <a:p>
            <a:pPr algn="ctr">
              <a:tabLst>
                <a:tab pos="2986088" algn="ctr"/>
                <a:tab pos="5972175" algn="r"/>
              </a:tabLst>
              <a:defRPr/>
            </a:pPr>
            <a:r>
              <a:rPr lang="en-US" altLang="bg-BG" sz="1200" dirty="0">
                <a:latin typeface="Times New Roman" pitchFamily="18" charset="0"/>
                <a:ea typeface="SimSun" pitchFamily="2" charset="-122"/>
                <a:cs typeface="Arial" charset="0"/>
              </a:rPr>
              <a:t>AGRICULTURAL ACADEMY</a:t>
            </a:r>
            <a:r>
              <a:rPr lang="bg-BG" altLang="bg-BG" sz="1200" dirty="0">
                <a:latin typeface="Times New Roman" pitchFamily="18" charset="0"/>
                <a:ea typeface="SimSun" pitchFamily="2" charset="-122"/>
                <a:cs typeface="Arial" charset="0"/>
              </a:rPr>
              <a:t> </a:t>
            </a:r>
            <a:r>
              <a:rPr lang="bg-BG" altLang="bg-BG" sz="1200" dirty="0">
                <a:ea typeface="SimSun" pitchFamily="2" charset="-122"/>
                <a:cs typeface="Arial" charset="0"/>
              </a:rPr>
              <a:t> </a:t>
            </a:r>
          </a:p>
        </p:txBody>
      </p:sp>
      <p:pic>
        <p:nvPicPr>
          <p:cNvPr id="11" name="Picture 1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152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0A65-C460-4339-B89F-C546A3388E84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27462-8DB0-46B9-A454-6DD88628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CEEB-65C3-493E-A7B6-A3BF3CFC0AD4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EE24-CCBC-4952-A430-E81EB1956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740F-B818-47B6-B174-F7AF412C03C1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6C62-E1C8-43D4-9519-DAA2BF604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EB76-9CC1-459A-A9CE-66076FF6CBCF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5839-36EB-4FA2-823F-CEFA3270E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C7042-EEE6-4C93-AC75-FB0BB1313487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5853-F211-4B74-AF2B-48556D73E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411-E50A-4021-8621-3869A9366F17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E891-0FAC-4941-A4A2-6895D97C9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9ECD-41A2-4B6C-8AA7-306992875E08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3E092-CFAB-4EF3-AF52-6C90F7CA0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109B-ED92-4541-B879-2D024FCA1AA3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EEA52-EE2A-42AA-9EBE-7C40AABA8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38A-027E-45CF-8C6E-B4A745B97E26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6BA1-0B2B-44FA-A712-D9FD33C95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68C5-7255-48FC-98D6-DF48D8DF6D75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8754B-C648-48A5-A001-B307E43AA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BBAD7-1DFD-4086-B38E-7AE4EDFB84B0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632C-3848-4F14-BB00-C03F54B63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A4A5C2-2071-4890-8EEE-A31313F6C442}" type="datetimeFigureOut">
              <a:rPr lang="en-US"/>
              <a:pPr>
                <a:defRPr/>
              </a:pPr>
              <a:t>10/28/2024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08B2B21-BDB3-45E7-A848-7E08A094B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692" r:id="rId11"/>
    <p:sldLayoutId id="214748369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1428728" y="1785926"/>
            <a:ext cx="7191375" cy="25542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232D47"/>
                </a:solidFill>
                <a:effectLst/>
                <a:latin typeface="Calibri" pitchFamily="34" charset="0"/>
              </a:rPr>
              <a:t>EVOLUTION AND TRENDS IN FARM STRUCTURE AND AGRICULTURAL DEVELOMENT</a:t>
            </a:r>
            <a:endParaRPr lang="bg-BG" sz="360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6387" name="Subtitle 2"/>
          <p:cNvSpPr>
            <a:spLocks/>
          </p:cNvSpPr>
          <p:nvPr/>
        </p:nvSpPr>
        <p:spPr bwMode="auto">
          <a:xfrm>
            <a:off x="1475656" y="5085184"/>
            <a:ext cx="7189788" cy="145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 algn="ct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</a:rPr>
              <a:t>Bozhidar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</a:rPr>
              <a:t>Ivanov</a:t>
            </a: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26988" algn="ct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29.10.2024 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– 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Outlook</a:t>
            </a: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26988" algn="ctr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Sustainable Agriculture and Rural Areas in the Context of Climate Changes</a:t>
            </a:r>
            <a:endParaRPr lang="bg-BG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CBF8342F-A0AF-C1E7-F62E-864C8D799F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43566665"/>
              </p:ext>
            </p:extLst>
          </p:nvPr>
        </p:nvGraphicFramePr>
        <p:xfrm>
          <a:off x="1331913" y="1124744"/>
          <a:ext cx="712851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5C0651D-1585-98F9-FFC6-88E0BE81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6021388"/>
            <a:ext cx="350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Eurostat data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99CD7C7-35C0-0CF2-675F-55BA2DDF5FAE}"/>
              </a:ext>
            </a:extLst>
          </p:cNvPr>
          <p:cNvSpPr>
            <a:spLocks/>
          </p:cNvSpPr>
          <p:nvPr/>
        </p:nvSpPr>
        <p:spPr bwMode="auto">
          <a:xfrm>
            <a:off x="1331913" y="260648"/>
            <a:ext cx="74168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Type of cultivated land in farms, Kha</a:t>
            </a:r>
            <a:endParaRPr lang="bg-BG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6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700808"/>
            <a:ext cx="6912768" cy="2160240"/>
          </a:xfrm>
        </p:spPr>
        <p:txBody>
          <a:bodyPr>
            <a:noAutofit/>
          </a:bodyPr>
          <a:lstStyle/>
          <a:p>
            <a:pPr marL="82550" marR="0" lvl="0" algn="ctr" defTabSz="914400" latinLnBrk="0">
              <a:lnSpc>
                <a:spcPct val="100000"/>
              </a:lnSpc>
              <a:buClr>
                <a:srgbClr val="3891A7"/>
              </a:buClr>
              <a:buSzPct val="80000"/>
              <a:tabLst/>
              <a:defRPr/>
            </a:pP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Farm economic rationality and performance</a:t>
            </a:r>
          </a:p>
        </p:txBody>
      </p:sp>
    </p:spTree>
    <p:extLst>
      <p:ext uri="{BB962C8B-B14F-4D97-AF65-F5344CB8AC3E}">
        <p14:creationId xmlns="" xmlns:p14="http://schemas.microsoft.com/office/powerpoint/2010/main" val="482910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0FEDECC-BAE0-8040-9699-B53EAEBBF9A8}"/>
              </a:ext>
            </a:extLst>
          </p:cNvPr>
          <p:cNvSpPr txBox="1">
            <a:spLocks/>
          </p:cNvSpPr>
          <p:nvPr/>
        </p:nvSpPr>
        <p:spPr bwMode="auto">
          <a:xfrm>
            <a:off x="1187624" y="1268760"/>
            <a:ext cx="7704856" cy="52565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/>
            <a:endParaRPr lang="bg-BG" sz="360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40" y="327908"/>
            <a:ext cx="7735440" cy="56338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Economic rationality of farming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44171055-60A1-E5EC-E38F-1A910D87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052736"/>
            <a:ext cx="7848871" cy="5688632"/>
          </a:xfrm>
        </p:spPr>
        <p:txBody>
          <a:bodyPr/>
          <a:lstStyle/>
          <a:p>
            <a:r>
              <a:rPr lang="en-US" sz="2400" dirty="0"/>
              <a:t>The economic rationality is deemed as a comparative performance of received farm net income (FNI) and opportunity costs for their unpaid family labor outside agriculture </a:t>
            </a:r>
          </a:p>
          <a:p>
            <a:r>
              <a:rPr lang="en-US" sz="2400" dirty="0"/>
              <a:t>FNI&gt;1 – higher earning from farming compared to leaving farming and opposite FNI&lt;1 – theoretically opportunity losses:</a:t>
            </a:r>
          </a:p>
          <a:p>
            <a:pPr marL="82550" indent="0">
              <a:buNone/>
            </a:pPr>
            <a:r>
              <a:rPr lang="en-US" sz="2400" dirty="0"/>
              <a:t>	2007/2008		2013/2014	2020/2021</a:t>
            </a:r>
          </a:p>
          <a:p>
            <a:pPr marL="82550" indent="0">
              <a:buNone/>
            </a:pPr>
            <a:r>
              <a:rPr lang="en-US" sz="2400" dirty="0"/>
              <a:t>Small 		0,66		0,68		0,70</a:t>
            </a:r>
          </a:p>
          <a:p>
            <a:pPr marL="82550" indent="0">
              <a:buNone/>
            </a:pPr>
            <a:r>
              <a:rPr lang="en-US" sz="2400" dirty="0"/>
              <a:t>Medium	3,63		2,81		2,07</a:t>
            </a:r>
          </a:p>
          <a:p>
            <a:pPr marL="82550" indent="0">
              <a:buNone/>
            </a:pPr>
            <a:r>
              <a:rPr lang="en-US" sz="2400" dirty="0"/>
              <a:t>Large		43,7		5,86		6,02</a:t>
            </a:r>
          </a:p>
          <a:p>
            <a:r>
              <a:rPr lang="en-US" sz="2400" dirty="0"/>
              <a:t>The small farms are subject to higher opportunity costs for their labor and it explicates the farms decline and conversion to bigger scale.</a:t>
            </a:r>
          </a:p>
          <a:p>
            <a:endParaRPr lang="en-US" sz="2800" dirty="0"/>
          </a:p>
          <a:p>
            <a:pPr marL="825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033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1443099" y="475634"/>
            <a:ext cx="5937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Farm productivity ratio - Total output / Total input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3099" y="6237312"/>
            <a:ext cx="350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FADN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graphicFrame>
        <p:nvGraphicFramePr>
          <p:cNvPr id="5" name="Диагра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491713"/>
              </p:ext>
            </p:extLst>
          </p:nvPr>
        </p:nvGraphicFramePr>
        <p:xfrm>
          <a:off x="1115616" y="1196752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24770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1475656" y="483195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Distribution of direct payments by farms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5656" y="6032049"/>
            <a:ext cx="5782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Author by EC reports “Distribution of direct aid to farmers”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662F0937-CF71-0D34-79AB-D2AB8FD3A9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17616598"/>
              </p:ext>
            </p:extLst>
          </p:nvPr>
        </p:nvGraphicFramePr>
        <p:xfrm>
          <a:off x="1259632" y="1196752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6740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700808"/>
            <a:ext cx="6912768" cy="2160240"/>
          </a:xfrm>
        </p:spPr>
        <p:txBody>
          <a:bodyPr>
            <a:noAutofit/>
          </a:bodyPr>
          <a:lstStyle/>
          <a:p>
            <a:pPr marL="82550" marR="0" lvl="0" algn="ctr" defTabSz="914400" latinLnBrk="0">
              <a:lnSpc>
                <a:spcPct val="100000"/>
              </a:lnSpc>
              <a:buClr>
                <a:srgbClr val="3891A7"/>
              </a:buClr>
              <a:buSzPct val="80000"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Projections of farm number</a:t>
            </a:r>
            <a:endParaRPr lang="en-US" sz="3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6771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1428728" y="285728"/>
            <a:ext cx="681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Projected number of farms in 2030 and scenario probability, p=0,90 and confidence interval = 3943</a:t>
            </a: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5656" y="6032049"/>
            <a:ext cx="5782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Author </a:t>
            </a:r>
            <a:r>
              <a:rPr lang="en-US" sz="1400" dirty="0" smtClean="0">
                <a:latin typeface="Calibri" pitchFamily="34" charset="0"/>
                <a:ea typeface="MS Mincho" charset="-128"/>
                <a:cs typeface="Times New Roman" pitchFamily="18" charset="0"/>
              </a:rPr>
              <a:t>and CAPA on MAF Census data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071546"/>
          <a:ext cx="74295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6740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1428728" y="285728"/>
            <a:ext cx="6811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Scenario projections number of farms by type of </a:t>
            </a:r>
            <a:r>
              <a:rPr lang="en-US" sz="2000" b="1" dirty="0" err="1" smtClean="0">
                <a:solidFill>
                  <a:srgbClr val="C00000"/>
                </a:solidFill>
                <a:latin typeface="Calibri" pitchFamily="34" charset="0"/>
              </a:rPr>
              <a:t>rurality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, p=0,90</a:t>
            </a: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5656" y="6032049"/>
            <a:ext cx="5782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Author </a:t>
            </a:r>
            <a:r>
              <a:rPr lang="en-US" sz="1400" dirty="0" smtClean="0">
                <a:latin typeface="Calibri" pitchFamily="34" charset="0"/>
                <a:ea typeface="MS Mincho" charset="-128"/>
                <a:cs typeface="Times New Roman" pitchFamily="18" charset="0"/>
              </a:rPr>
              <a:t>and CAPA on MAF Census data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71538" y="1142984"/>
          <a:ext cx="7143799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67401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0FEDECC-BAE0-8040-9699-B53EAEBBF9A8}"/>
              </a:ext>
            </a:extLst>
          </p:cNvPr>
          <p:cNvSpPr txBox="1">
            <a:spLocks/>
          </p:cNvSpPr>
          <p:nvPr/>
        </p:nvSpPr>
        <p:spPr bwMode="auto">
          <a:xfrm>
            <a:off x="1187624" y="1268760"/>
            <a:ext cx="7704856" cy="52565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/>
            <a:endParaRPr lang="bg-BG" sz="360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40" y="327908"/>
            <a:ext cx="7735440" cy="56338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Conclusions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44171055-60A1-E5EC-E38F-1A910D87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324" y="980728"/>
            <a:ext cx="7848871" cy="5688632"/>
          </a:xfrm>
        </p:spPr>
        <p:txBody>
          <a:bodyPr/>
          <a:lstStyle/>
          <a:p>
            <a:r>
              <a:rPr lang="en-US" sz="2400" dirty="0"/>
              <a:t>In the edge of EU membership, Bulgarian farms were characterized with dualistic farm structure, low access to capital and investments and lower market orientation</a:t>
            </a:r>
          </a:p>
          <a:p>
            <a:r>
              <a:rPr lang="en-US" sz="2400" dirty="0"/>
              <a:t>Direct payments and other support significantly fostered up incomes and disposable resources in farms, which triggers consolidation</a:t>
            </a:r>
          </a:p>
          <a:p>
            <a:r>
              <a:rPr lang="en-US" sz="2400" dirty="0"/>
              <a:t>SAPS strengthens the demand for agricultural land, which drives the price of rent up about 4 times and land price about 6 times between 2007-2022</a:t>
            </a:r>
          </a:p>
          <a:p>
            <a:r>
              <a:rPr lang="en-US" sz="2400" dirty="0"/>
              <a:t>Efficiency leads to predominant specialization of farms in field-crop growing whereas cost intensive productions declines</a:t>
            </a:r>
          </a:p>
          <a:p>
            <a:r>
              <a:rPr lang="en-US" sz="2400" dirty="0"/>
              <a:t>High regulations and standards cumbers the existence of all farms and the most affected are small and medium size</a:t>
            </a:r>
          </a:p>
          <a:p>
            <a:endParaRPr lang="en-US" sz="2400" dirty="0"/>
          </a:p>
          <a:p>
            <a:endParaRPr lang="en-US" sz="2800" dirty="0"/>
          </a:p>
          <a:p>
            <a:pPr marL="825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640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3214686"/>
            <a:ext cx="5786478" cy="114300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Thanks for Your Attention!</a:t>
            </a:r>
          </a:p>
        </p:txBody>
      </p:sp>
      <p:sp>
        <p:nvSpPr>
          <p:cNvPr id="69634" name="Title 1"/>
          <p:cNvSpPr txBox="1">
            <a:spLocks/>
          </p:cNvSpPr>
          <p:nvPr/>
        </p:nvSpPr>
        <p:spPr bwMode="auto">
          <a:xfrm>
            <a:off x="5219700" y="5229225"/>
            <a:ext cx="35290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 dirty="0" err="1">
                <a:latin typeface="Calibri" pitchFamily="34" charset="0"/>
              </a:rPr>
              <a:t>Bozhidar</a:t>
            </a:r>
            <a:r>
              <a:rPr lang="en-US" sz="1600" b="1" dirty="0">
                <a:latin typeface="Calibri" pitchFamily="34" charset="0"/>
              </a:rPr>
              <a:t> </a:t>
            </a:r>
            <a:r>
              <a:rPr lang="en-US" sz="1600" b="1" dirty="0" err="1">
                <a:latin typeface="Calibri" pitchFamily="34" charset="0"/>
              </a:rPr>
              <a:t>Ivanov</a:t>
            </a:r>
            <a:endParaRPr lang="bg-BG" sz="1600" b="1" dirty="0">
              <a:latin typeface="Calibri" pitchFamily="34" charset="0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email: bozidar_ivanov@yahoo.co.uk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429684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0FEDECC-BAE0-8040-9699-B53EAEBBF9A8}"/>
              </a:ext>
            </a:extLst>
          </p:cNvPr>
          <p:cNvSpPr txBox="1">
            <a:spLocks/>
          </p:cNvSpPr>
          <p:nvPr/>
        </p:nvSpPr>
        <p:spPr bwMode="auto">
          <a:xfrm>
            <a:off x="1187624" y="1268760"/>
            <a:ext cx="7704856" cy="52565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/>
            <a:endParaRPr lang="bg-BG" sz="360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40" y="327908"/>
            <a:ext cx="7735440" cy="56338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Structure of the presentation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44171055-60A1-E5EC-E38F-1A910D87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862" y="1052736"/>
            <a:ext cx="7755617" cy="5400600"/>
          </a:xfrm>
        </p:spPr>
        <p:txBody>
          <a:bodyPr/>
          <a:lstStyle/>
          <a:p>
            <a:r>
              <a:rPr lang="en-US" sz="2800" dirty="0"/>
              <a:t>Feature of agricultural running since 2007</a:t>
            </a:r>
          </a:p>
          <a:p>
            <a:r>
              <a:rPr lang="en-US" sz="2800" dirty="0"/>
              <a:t>Evolution in farm number, classification and structure</a:t>
            </a:r>
          </a:p>
          <a:p>
            <a:r>
              <a:rPr lang="en-US" sz="2800" dirty="0"/>
              <a:t>Farm economic rationality and performance</a:t>
            </a:r>
          </a:p>
          <a:p>
            <a:r>
              <a:rPr lang="en-US" sz="2800" dirty="0" smtClean="0"/>
              <a:t>Projections of farm number</a:t>
            </a:r>
            <a:endParaRPr lang="en-US" sz="2800" dirty="0"/>
          </a:p>
          <a:p>
            <a:r>
              <a:rPr lang="en-US" sz="2800" dirty="0"/>
              <a:t>Conclusions</a:t>
            </a:r>
          </a:p>
          <a:p>
            <a:pPr marL="825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475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700808"/>
            <a:ext cx="6912768" cy="216024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Feature of agricultural running since 2007</a:t>
            </a:r>
          </a:p>
        </p:txBody>
      </p:sp>
    </p:spTree>
    <p:extLst>
      <p:ext uri="{BB962C8B-B14F-4D97-AF65-F5344CB8AC3E}">
        <p14:creationId xmlns="" xmlns:p14="http://schemas.microsoft.com/office/powerpoint/2010/main" val="411163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1476375" y="6021388"/>
            <a:ext cx="350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bg-BG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САРА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, </a:t>
            </a:r>
            <a:r>
              <a:rPr lang="en-US" sz="1400" dirty="0" err="1">
                <a:latin typeface="Calibri" pitchFamily="34" charset="0"/>
                <a:ea typeface="MS Mincho" charset="-128"/>
                <a:cs typeface="Times New Roman" pitchFamily="18" charset="0"/>
              </a:rPr>
              <a:t>Eurostat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 data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sp>
        <p:nvSpPr>
          <p:cNvPr id="22530" name="Title 1"/>
          <p:cNvSpPr>
            <a:spLocks/>
          </p:cNvSpPr>
          <p:nvPr/>
        </p:nvSpPr>
        <p:spPr bwMode="auto">
          <a:xfrm>
            <a:off x="1331913" y="260350"/>
            <a:ext cx="74168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Convergence in GDP per capita</a:t>
            </a:r>
            <a:r>
              <a:rPr lang="bg-BG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1=equal in value and growth </a:t>
            </a:r>
            <a:endParaRPr lang="bg-BG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000100" y="1142984"/>
          <a:ext cx="7643867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1476375" y="6021388"/>
            <a:ext cx="350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bg-BG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САРА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, </a:t>
            </a:r>
            <a:r>
              <a:rPr lang="en-US" sz="1400" dirty="0" err="1">
                <a:latin typeface="Calibri" pitchFamily="34" charset="0"/>
                <a:ea typeface="MS Mincho" charset="-128"/>
                <a:cs typeface="Times New Roman" pitchFamily="18" charset="0"/>
              </a:rPr>
              <a:t>Eurostat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 data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  <p:sp>
        <p:nvSpPr>
          <p:cNvPr id="22530" name="Title 1"/>
          <p:cNvSpPr>
            <a:spLocks/>
          </p:cNvSpPr>
          <p:nvPr/>
        </p:nvSpPr>
        <p:spPr bwMode="auto">
          <a:xfrm>
            <a:off x="1331913" y="260350"/>
            <a:ext cx="74168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Convergence of Bulgarian agricultural GAV in EU, per capita</a:t>
            </a:r>
            <a:endParaRPr lang="bg-BG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00100" y="1214422"/>
          <a:ext cx="7786741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700808"/>
            <a:ext cx="6912768" cy="2160240"/>
          </a:xfrm>
        </p:spPr>
        <p:txBody>
          <a:bodyPr>
            <a:noAutofit/>
          </a:bodyPr>
          <a:lstStyle/>
          <a:p>
            <a:pPr marL="82550" marR="0" lvl="0" algn="ctr" defTabSz="914400" latinLnBrk="0">
              <a:lnSpc>
                <a:spcPct val="100000"/>
              </a:lnSpc>
              <a:buClr>
                <a:srgbClr val="3891A7"/>
              </a:buClr>
              <a:buSzPct val="80000"/>
              <a:tabLst/>
              <a:defRPr/>
            </a:pP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Evolution in farm number and structure</a:t>
            </a:r>
          </a:p>
        </p:txBody>
      </p:sp>
    </p:spTree>
    <p:extLst>
      <p:ext uri="{BB962C8B-B14F-4D97-AF65-F5344CB8AC3E}">
        <p14:creationId xmlns="" xmlns:p14="http://schemas.microsoft.com/office/powerpoint/2010/main" val="83586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E9DDB190-F027-2626-FBA8-1F5E7AED1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193689"/>
              </p:ext>
            </p:extLst>
          </p:nvPr>
        </p:nvGraphicFramePr>
        <p:xfrm>
          <a:off x="1331913" y="1268760"/>
          <a:ext cx="720052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="" xmlns:a16="http://schemas.microsoft.com/office/drawing/2014/main" id="{2E3AA2EE-5F94-D877-D87F-EACEFD697295}"/>
              </a:ext>
            </a:extLst>
          </p:cNvPr>
          <p:cNvSpPr>
            <a:spLocks/>
          </p:cNvSpPr>
          <p:nvPr/>
        </p:nvSpPr>
        <p:spPr bwMode="auto">
          <a:xfrm>
            <a:off x="1331913" y="260648"/>
            <a:ext cx="74168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Farm number and average farm size, ha</a:t>
            </a:r>
            <a:endParaRPr lang="bg-BG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6BF44FF-7DB3-F4ED-7229-760B0989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6021388"/>
            <a:ext cx="350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Eurostat data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26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0FEDECC-BAE0-8040-9699-B53EAEBBF9A8}"/>
              </a:ext>
            </a:extLst>
          </p:cNvPr>
          <p:cNvSpPr txBox="1">
            <a:spLocks/>
          </p:cNvSpPr>
          <p:nvPr/>
        </p:nvSpPr>
        <p:spPr bwMode="auto">
          <a:xfrm>
            <a:off x="1187624" y="1268760"/>
            <a:ext cx="7704856" cy="52565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/>
            <a:endParaRPr lang="bg-BG" sz="3600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727681B0-0E22-6579-BC84-D262D4DC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40" y="327908"/>
            <a:ext cx="7735440" cy="56338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Classification of farms by economic size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44171055-60A1-E5EC-E38F-1A910D87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862" y="1052736"/>
            <a:ext cx="7755617" cy="5400600"/>
          </a:xfrm>
        </p:spPr>
        <p:txBody>
          <a:bodyPr/>
          <a:lstStyle/>
          <a:p>
            <a:r>
              <a:rPr lang="en-US" sz="2400" dirty="0"/>
              <a:t>There aren’t universal definition for farm classification</a:t>
            </a:r>
          </a:p>
          <a:p>
            <a:r>
              <a:rPr lang="en-US" sz="2400" dirty="0"/>
              <a:t>The likely determination of farm classes depends on the selected criteria</a:t>
            </a:r>
          </a:p>
          <a:p>
            <a:r>
              <a:rPr lang="en-US" sz="2400" dirty="0"/>
              <a:t>Using Mean-Median estimation tool in predefined 3 classes ranges in criteria economic units in </a:t>
            </a:r>
            <a:r>
              <a:rPr lang="en-US" sz="2400" dirty="0" err="1"/>
              <a:t>KEuro</a:t>
            </a:r>
            <a:r>
              <a:rPr lang="en-US" sz="2400" dirty="0"/>
              <a:t>:</a:t>
            </a:r>
          </a:p>
          <a:p>
            <a:pPr marL="82550" indent="0">
              <a:buNone/>
            </a:pPr>
            <a:r>
              <a:rPr lang="en-US" sz="2400" dirty="0"/>
              <a:t>		2005		2013		2020</a:t>
            </a:r>
          </a:p>
          <a:p>
            <a:pPr marL="82550" indent="0">
              <a:buNone/>
            </a:pPr>
            <a:r>
              <a:rPr lang="en-US" sz="2400" dirty="0"/>
              <a:t>Small 		&lt;2,2		&lt;2,4		&lt;5,2</a:t>
            </a:r>
          </a:p>
          <a:p>
            <a:pPr marL="82550" indent="0">
              <a:buNone/>
            </a:pPr>
            <a:r>
              <a:rPr lang="en-US" sz="2400" dirty="0"/>
              <a:t>Medium	2,2 – 12,5	2,4-61		5,2-125</a:t>
            </a:r>
          </a:p>
          <a:p>
            <a:pPr marL="82550" indent="0">
              <a:buNone/>
            </a:pPr>
            <a:r>
              <a:rPr lang="en-US" sz="2400" dirty="0"/>
              <a:t>Big		&gt;12,5		&gt;61		&gt;125</a:t>
            </a:r>
          </a:p>
          <a:p>
            <a:r>
              <a:rPr lang="en-US" sz="2400" dirty="0"/>
              <a:t>The most significant rise is marked in large scale farms, which have market competitiveness in terms of efficiency and investment capabilities</a:t>
            </a:r>
          </a:p>
          <a:p>
            <a:endParaRPr lang="en-US" sz="2800" dirty="0"/>
          </a:p>
          <a:p>
            <a:pPr marL="825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578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4127011"/>
              </p:ext>
            </p:extLst>
          </p:nvPr>
        </p:nvGraphicFramePr>
        <p:xfrm>
          <a:off x="1259632" y="891291"/>
          <a:ext cx="7344815" cy="523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7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97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0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04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19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17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93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9310">
                  <a:extLst>
                    <a:ext uri="{9D8B030D-6E8A-4147-A177-3AD203B41FA5}">
                      <a16:colId xmlns="" xmlns:a16="http://schemas.microsoft.com/office/drawing/2014/main" val="3750643528"/>
                    </a:ext>
                  </a:extLst>
                </a:gridCol>
              </a:tblGrid>
              <a:tr h="795961">
                <a:tc>
                  <a:txBody>
                    <a:bodyPr/>
                    <a:lstStyle/>
                    <a:p>
                      <a:pPr algn="r" fontAlgn="b"/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2005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Changes 2020 / 2005</a:t>
                      </a:r>
                      <a:endParaRPr lang="bg-BG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BULGARIA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534613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493133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370 222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254 142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132742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-75%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 2 000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299 240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278179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255 105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140 228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104 898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-84%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2 000 &lt;4 000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166598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104240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59 473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51 384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34 956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-87%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4 000 &lt; 8 000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97387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26 286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8 000 &lt; 15 000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13 849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14784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15 000 &lt; 25 000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25 000 &lt; 50 000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50 000 &lt; 100 000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3 967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100 000 &lt; 250 000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060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250 000 EUR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2 446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2 893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le 15">
            <a:extLst>
              <a:ext uri="{FF2B5EF4-FFF2-40B4-BE49-F238E27FC236}">
                <a16:creationId xmlns="" xmlns:a16="http://schemas.microsoft.com/office/drawing/2014/main" id="{0292A860-4F13-1638-EBA9-7AE726AF7703}"/>
              </a:ext>
            </a:extLst>
          </p:cNvPr>
          <p:cNvSpPr txBox="1">
            <a:spLocks/>
          </p:cNvSpPr>
          <p:nvPr/>
        </p:nvSpPr>
        <p:spPr>
          <a:xfrm>
            <a:off x="1157040" y="327908"/>
            <a:ext cx="7735440" cy="56338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Economic size classes of holdings in Economic units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10AA563-3BC0-851C-DCF9-9F68918A0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322" y="6222117"/>
            <a:ext cx="3500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Source</a:t>
            </a:r>
            <a:r>
              <a:rPr lang="bg-BG" sz="1400" b="1" i="1" dirty="0">
                <a:latin typeface="Calibri" pitchFamily="34" charset="0"/>
                <a:ea typeface="MS Mincho" charset="-128"/>
                <a:cs typeface="Times New Roman" pitchFamily="18" charset="0"/>
              </a:rPr>
              <a:t>: </a:t>
            </a:r>
            <a:r>
              <a:rPr lang="en-US" sz="1400" dirty="0">
                <a:latin typeface="Calibri" pitchFamily="34" charset="0"/>
                <a:ea typeface="MS Mincho" charset="-128"/>
                <a:cs typeface="Times New Roman" pitchFamily="18" charset="0"/>
              </a:rPr>
              <a:t>MAF, </a:t>
            </a:r>
            <a:r>
              <a:rPr lang="en-US" sz="1400" dirty="0" err="1">
                <a:latin typeface="Calibri" pitchFamily="34" charset="0"/>
                <a:ea typeface="MS Mincho" charset="-128"/>
                <a:cs typeface="Times New Roman" pitchFamily="18" charset="0"/>
              </a:rPr>
              <a:t>Agrostatistics</a:t>
            </a:r>
            <a:endParaRPr lang="bg-BG" sz="1400" dirty="0">
              <a:latin typeface="Calibri" pitchFamily="34" charset="0"/>
              <a:ea typeface="MS Mincho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269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5325</TotalTime>
  <Words>597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EVOLUTION AND TRENDS IN FARM STRUCTURE AND AGRICULTURAL DEVELOMENT</vt:lpstr>
      <vt:lpstr>Structure of the presentation</vt:lpstr>
      <vt:lpstr>Feature of agricultural running since 2007</vt:lpstr>
      <vt:lpstr>Slide 4</vt:lpstr>
      <vt:lpstr>Slide 5</vt:lpstr>
      <vt:lpstr>Evolution in farm number and structure</vt:lpstr>
      <vt:lpstr>Slide 7</vt:lpstr>
      <vt:lpstr>Classification of farms by economic size</vt:lpstr>
      <vt:lpstr>Slide 9</vt:lpstr>
      <vt:lpstr>Slide 10</vt:lpstr>
      <vt:lpstr>Farm economic rationality and performance</vt:lpstr>
      <vt:lpstr>Economic rationality of farming</vt:lpstr>
      <vt:lpstr>Slide 13</vt:lpstr>
      <vt:lpstr>Slide 14</vt:lpstr>
      <vt:lpstr>Projections of farm number</vt:lpstr>
      <vt:lpstr>Slide 16</vt:lpstr>
      <vt:lpstr>Slide 17</vt:lpstr>
      <vt:lpstr>Conclusions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състоянието на селското стопанство и хранително-вкусовата промишленост, във връзка с подготовката на стратегическия план по ОСП 2021-2027 г</dc:title>
  <dc:creator>M58p</dc:creator>
  <cp:lastModifiedBy>OWNER</cp:lastModifiedBy>
  <cp:revision>439</cp:revision>
  <cp:lastPrinted>2019-06-20T08:28:34Z</cp:lastPrinted>
  <dcterms:created xsi:type="dcterms:W3CDTF">2006-08-16T00:00:00Z</dcterms:created>
  <dcterms:modified xsi:type="dcterms:W3CDTF">2024-10-28T12:16:10Z</dcterms:modified>
</cp:coreProperties>
</file>