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</p:sldMasterIdLst>
  <p:sldIdLst>
    <p:sldId id="256" r:id="rId2"/>
    <p:sldId id="289" r:id="rId3"/>
    <p:sldId id="288" r:id="rId4"/>
    <p:sldId id="258" r:id="rId5"/>
    <p:sldId id="259" r:id="rId6"/>
    <p:sldId id="262" r:id="rId7"/>
    <p:sldId id="263" r:id="rId8"/>
    <p:sldId id="260" r:id="rId9"/>
    <p:sldId id="261" r:id="rId10"/>
    <p:sldId id="264" r:id="rId11"/>
    <p:sldId id="265" r:id="rId12"/>
    <p:sldId id="284" r:id="rId13"/>
    <p:sldId id="270" r:id="rId14"/>
    <p:sldId id="271" r:id="rId15"/>
    <p:sldId id="272" r:id="rId16"/>
    <p:sldId id="267" r:id="rId17"/>
    <p:sldId id="273" r:id="rId18"/>
    <p:sldId id="274" r:id="rId19"/>
    <p:sldId id="275" r:id="rId20"/>
    <p:sldId id="276" r:id="rId21"/>
    <p:sldId id="277" r:id="rId22"/>
    <p:sldId id="278" r:id="rId23"/>
    <p:sldId id="283" r:id="rId24"/>
    <p:sldId id="285" r:id="rId25"/>
    <p:sldId id="290" r:id="rId26"/>
    <p:sldId id="268" r:id="rId27"/>
    <p:sldId id="287" r:id="rId28"/>
    <p:sldId id="281" r:id="rId29"/>
    <p:sldId id="282" r:id="rId30"/>
  </p:sldIdLst>
  <p:sldSz cx="12192000" cy="6858000"/>
  <p:notesSz cx="68580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2C65A4"/>
    <a:srgbClr val="008080"/>
    <a:srgbClr val="CC6600"/>
    <a:srgbClr val="66FF33"/>
    <a:srgbClr val="3366FF"/>
    <a:srgbClr val="FF9900"/>
    <a:srgbClr val="66CCFF"/>
    <a:srgbClr val="006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4995" autoAdjust="0"/>
    <p:restoredTop sz="94660"/>
  </p:normalViewPr>
  <p:slideViewPr>
    <p:cSldViewPr snapToGrid="0">
      <p:cViewPr>
        <p:scale>
          <a:sx n="110" d="100"/>
          <a:sy n="110" d="100"/>
        </p:scale>
        <p:origin x="-1458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96F793-8744-4A19-9E5B-8E1238150DD5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A84C76-A5BF-4ADB-92E2-A7716BA46321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bg-BG" sz="2400" b="1" i="0" baseline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Важни </a:t>
          </a:r>
          <a:r>
            <a:rPr lang="bg-BG" sz="2400" b="1" i="0" baseline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агротехнологични решения</a:t>
          </a:r>
          <a:endParaRPr lang="en-US" sz="2400" b="1" i="0" baseline="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420B3A-5CA6-4E09-91FB-261432DD0656}" type="parTrans" cxnId="{B76A4954-17E1-4A6F-902E-505937D6FFBA}">
      <dgm:prSet/>
      <dgm:spPr/>
      <dgm:t>
        <a:bodyPr/>
        <a:lstStyle/>
        <a:p>
          <a:endParaRPr lang="en-US" sz="2400"/>
        </a:p>
      </dgm:t>
    </dgm:pt>
    <dgm:pt modelId="{97F4C46D-B0DA-4DB1-8D0E-E7D678BD2AEE}" type="sibTrans" cxnId="{B76A4954-17E1-4A6F-902E-505937D6FFBA}">
      <dgm:prSet/>
      <dgm:spPr/>
      <dgm:t>
        <a:bodyPr/>
        <a:lstStyle/>
        <a:p>
          <a:endParaRPr lang="en-US" sz="2400"/>
        </a:p>
      </dgm:t>
    </dgm:pt>
    <dgm:pt modelId="{91251CC5-5AD1-4574-A3DC-FDB7E37AC308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bg-BG" sz="2400" b="1" i="0" baseline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Важни </a:t>
          </a:r>
          <a:r>
            <a:rPr lang="bg-BG" sz="2400" b="1" i="0" baseline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организационни и законодателни решения</a:t>
          </a:r>
        </a:p>
      </dgm:t>
    </dgm:pt>
    <dgm:pt modelId="{2D082DC6-5322-4D10-A948-9095B6370067}" type="parTrans" cxnId="{36D0CA76-DB07-4BD3-9B89-13FC0C05E0C5}">
      <dgm:prSet/>
      <dgm:spPr/>
      <dgm:t>
        <a:bodyPr/>
        <a:lstStyle/>
        <a:p>
          <a:endParaRPr lang="en-US" sz="2400"/>
        </a:p>
      </dgm:t>
    </dgm:pt>
    <dgm:pt modelId="{6894D4D2-4308-4757-B28F-61F662D7836E}" type="sibTrans" cxnId="{36D0CA76-DB07-4BD3-9B89-13FC0C05E0C5}">
      <dgm:prSet/>
      <dgm:spPr/>
      <dgm:t>
        <a:bodyPr/>
        <a:lstStyle/>
        <a:p>
          <a:endParaRPr lang="en-US" sz="2400"/>
        </a:p>
      </dgm:t>
    </dgm:pt>
    <dgm:pt modelId="{B0DE19A9-9B41-4DC2-853A-D3812BB29666}" type="pres">
      <dgm:prSet presAssocID="{0896F793-8744-4A19-9E5B-8E1238150DD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8566D23-FDA9-4341-A730-E5C76B2DF4CB}" type="pres">
      <dgm:prSet presAssocID="{2FA84C76-A5BF-4ADB-92E2-A7716BA46321}" presName="parentLin" presStyleCnt="0"/>
      <dgm:spPr/>
    </dgm:pt>
    <dgm:pt modelId="{36F976F9-3737-483B-BA88-EB93151D14BB}" type="pres">
      <dgm:prSet presAssocID="{2FA84C76-A5BF-4ADB-92E2-A7716BA46321}" presName="parentLeftMargin" presStyleLbl="node1" presStyleIdx="0" presStyleCnt="2"/>
      <dgm:spPr/>
      <dgm:t>
        <a:bodyPr/>
        <a:lstStyle/>
        <a:p>
          <a:endParaRPr lang="en-GB"/>
        </a:p>
      </dgm:t>
    </dgm:pt>
    <dgm:pt modelId="{42422530-3F58-4D11-86BB-E5ABDCFB9E7A}" type="pres">
      <dgm:prSet presAssocID="{2FA84C76-A5BF-4ADB-92E2-A7716BA46321}" presName="parentText" presStyleLbl="node1" presStyleIdx="0" presStyleCnt="2" custScaleX="142857" custScaleY="112113" custLinFactNeighborX="3093" custLinFactNeighborY="1913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4132997-5CD0-49CF-9997-CB4E624CF9C1}" type="pres">
      <dgm:prSet presAssocID="{2FA84C76-A5BF-4ADB-92E2-A7716BA46321}" presName="negativeSpace" presStyleCnt="0"/>
      <dgm:spPr/>
    </dgm:pt>
    <dgm:pt modelId="{E02387C2-6B1C-496A-86F3-59AF023082D7}" type="pres">
      <dgm:prSet presAssocID="{2FA84C76-A5BF-4ADB-92E2-A7716BA46321}" presName="childText" presStyleLbl="conFgAcc1" presStyleIdx="0" presStyleCnt="2">
        <dgm:presLayoutVars>
          <dgm:bulletEnabled val="1"/>
        </dgm:presLayoutVars>
      </dgm:prSet>
      <dgm:spPr/>
    </dgm:pt>
    <dgm:pt modelId="{6D57A0D9-6322-46E3-8333-0879693E803A}" type="pres">
      <dgm:prSet presAssocID="{97F4C46D-B0DA-4DB1-8D0E-E7D678BD2AEE}" presName="spaceBetweenRectangles" presStyleCnt="0"/>
      <dgm:spPr/>
    </dgm:pt>
    <dgm:pt modelId="{AE29F3A4-A06B-4FD4-99D9-B29D423E0117}" type="pres">
      <dgm:prSet presAssocID="{91251CC5-5AD1-4574-A3DC-FDB7E37AC308}" presName="parentLin" presStyleCnt="0"/>
      <dgm:spPr/>
    </dgm:pt>
    <dgm:pt modelId="{E1A4100D-0229-4226-A05A-D13E7E8EA800}" type="pres">
      <dgm:prSet presAssocID="{91251CC5-5AD1-4574-A3DC-FDB7E37AC308}" presName="parentLeftMargin" presStyleLbl="node1" presStyleIdx="0" presStyleCnt="2"/>
      <dgm:spPr/>
      <dgm:t>
        <a:bodyPr/>
        <a:lstStyle/>
        <a:p>
          <a:endParaRPr lang="en-GB"/>
        </a:p>
      </dgm:t>
    </dgm:pt>
    <dgm:pt modelId="{B5A2BDD5-1EB3-4A8B-A713-0DBB75B5EBDA}" type="pres">
      <dgm:prSet presAssocID="{91251CC5-5AD1-4574-A3DC-FDB7E37AC308}" presName="parentText" presStyleLbl="node1" presStyleIdx="1" presStyleCnt="2" custLinFactNeighborX="28192" custLinFactNeighborY="-1131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1334DDA-B592-494C-8CA6-52207D6E9D0E}" type="pres">
      <dgm:prSet presAssocID="{91251CC5-5AD1-4574-A3DC-FDB7E37AC308}" presName="negativeSpace" presStyleCnt="0"/>
      <dgm:spPr/>
    </dgm:pt>
    <dgm:pt modelId="{8C7936BD-2D88-4405-8931-731EDE35F139}" type="pres">
      <dgm:prSet presAssocID="{91251CC5-5AD1-4574-A3DC-FDB7E37AC308}" presName="childText" presStyleLbl="conFgAcc1" presStyleIdx="1" presStyleCnt="2" custFlipVert="1" custScaleY="26299" custLinFactY="2749" custLinFactNeighborX="1070" custLinFactNeighborY="100000">
        <dgm:presLayoutVars>
          <dgm:bulletEnabled val="1"/>
        </dgm:presLayoutVars>
      </dgm:prSet>
      <dgm:spPr/>
    </dgm:pt>
  </dgm:ptLst>
  <dgm:cxnLst>
    <dgm:cxn modelId="{18F13D24-63BE-4049-B5AA-3C287ECA9598}" type="presOf" srcId="{0896F793-8744-4A19-9E5B-8E1238150DD5}" destId="{B0DE19A9-9B41-4DC2-853A-D3812BB29666}" srcOrd="0" destOrd="0" presId="urn:microsoft.com/office/officeart/2005/8/layout/list1"/>
    <dgm:cxn modelId="{C115B249-76FE-44FF-931F-622EB1D94F10}" type="presOf" srcId="{91251CC5-5AD1-4574-A3DC-FDB7E37AC308}" destId="{E1A4100D-0229-4226-A05A-D13E7E8EA800}" srcOrd="0" destOrd="0" presId="urn:microsoft.com/office/officeart/2005/8/layout/list1"/>
    <dgm:cxn modelId="{EB80C4C3-9FE0-4FCC-B93E-D7E4085E5B67}" type="presOf" srcId="{2FA84C76-A5BF-4ADB-92E2-A7716BA46321}" destId="{42422530-3F58-4D11-86BB-E5ABDCFB9E7A}" srcOrd="1" destOrd="0" presId="urn:microsoft.com/office/officeart/2005/8/layout/list1"/>
    <dgm:cxn modelId="{0E36860B-310A-4312-9502-F9BE6FBB6638}" type="presOf" srcId="{91251CC5-5AD1-4574-A3DC-FDB7E37AC308}" destId="{B5A2BDD5-1EB3-4A8B-A713-0DBB75B5EBDA}" srcOrd="1" destOrd="0" presId="urn:microsoft.com/office/officeart/2005/8/layout/list1"/>
    <dgm:cxn modelId="{D729F920-78C3-4243-8B7F-E16BA448585A}" type="presOf" srcId="{2FA84C76-A5BF-4ADB-92E2-A7716BA46321}" destId="{36F976F9-3737-483B-BA88-EB93151D14BB}" srcOrd="0" destOrd="0" presId="urn:microsoft.com/office/officeart/2005/8/layout/list1"/>
    <dgm:cxn modelId="{36D0CA76-DB07-4BD3-9B89-13FC0C05E0C5}" srcId="{0896F793-8744-4A19-9E5B-8E1238150DD5}" destId="{91251CC5-5AD1-4574-A3DC-FDB7E37AC308}" srcOrd="1" destOrd="0" parTransId="{2D082DC6-5322-4D10-A948-9095B6370067}" sibTransId="{6894D4D2-4308-4757-B28F-61F662D7836E}"/>
    <dgm:cxn modelId="{B76A4954-17E1-4A6F-902E-505937D6FFBA}" srcId="{0896F793-8744-4A19-9E5B-8E1238150DD5}" destId="{2FA84C76-A5BF-4ADB-92E2-A7716BA46321}" srcOrd="0" destOrd="0" parTransId="{1A420B3A-5CA6-4E09-91FB-261432DD0656}" sibTransId="{97F4C46D-B0DA-4DB1-8D0E-E7D678BD2AEE}"/>
    <dgm:cxn modelId="{E25161DA-C437-42B3-9A10-9DC355C8F729}" type="presParOf" srcId="{B0DE19A9-9B41-4DC2-853A-D3812BB29666}" destId="{78566D23-FDA9-4341-A730-E5C76B2DF4CB}" srcOrd="0" destOrd="0" presId="urn:microsoft.com/office/officeart/2005/8/layout/list1"/>
    <dgm:cxn modelId="{181AB94A-486D-43AE-BDDF-AF608A62EC26}" type="presParOf" srcId="{78566D23-FDA9-4341-A730-E5C76B2DF4CB}" destId="{36F976F9-3737-483B-BA88-EB93151D14BB}" srcOrd="0" destOrd="0" presId="urn:microsoft.com/office/officeart/2005/8/layout/list1"/>
    <dgm:cxn modelId="{F3305E7B-EF3F-4735-A0BE-7EE21E755F46}" type="presParOf" srcId="{78566D23-FDA9-4341-A730-E5C76B2DF4CB}" destId="{42422530-3F58-4D11-86BB-E5ABDCFB9E7A}" srcOrd="1" destOrd="0" presId="urn:microsoft.com/office/officeart/2005/8/layout/list1"/>
    <dgm:cxn modelId="{3B56BA63-D06C-43A1-B573-249A1449305B}" type="presParOf" srcId="{B0DE19A9-9B41-4DC2-853A-D3812BB29666}" destId="{54132997-5CD0-49CF-9997-CB4E624CF9C1}" srcOrd="1" destOrd="0" presId="urn:microsoft.com/office/officeart/2005/8/layout/list1"/>
    <dgm:cxn modelId="{E2141E83-3385-4057-BF3C-6FF3D737EAEF}" type="presParOf" srcId="{B0DE19A9-9B41-4DC2-853A-D3812BB29666}" destId="{E02387C2-6B1C-496A-86F3-59AF023082D7}" srcOrd="2" destOrd="0" presId="urn:microsoft.com/office/officeart/2005/8/layout/list1"/>
    <dgm:cxn modelId="{ED11DAD6-2C2E-4356-873A-0F8F39160813}" type="presParOf" srcId="{B0DE19A9-9B41-4DC2-853A-D3812BB29666}" destId="{6D57A0D9-6322-46E3-8333-0879693E803A}" srcOrd="3" destOrd="0" presId="urn:microsoft.com/office/officeart/2005/8/layout/list1"/>
    <dgm:cxn modelId="{64059B85-D804-4448-AC77-60EFDED9041B}" type="presParOf" srcId="{B0DE19A9-9B41-4DC2-853A-D3812BB29666}" destId="{AE29F3A4-A06B-4FD4-99D9-B29D423E0117}" srcOrd="4" destOrd="0" presId="urn:microsoft.com/office/officeart/2005/8/layout/list1"/>
    <dgm:cxn modelId="{22D32652-E3C7-4107-A381-913B5B231788}" type="presParOf" srcId="{AE29F3A4-A06B-4FD4-99D9-B29D423E0117}" destId="{E1A4100D-0229-4226-A05A-D13E7E8EA800}" srcOrd="0" destOrd="0" presId="urn:microsoft.com/office/officeart/2005/8/layout/list1"/>
    <dgm:cxn modelId="{977CDD28-7265-431F-8A37-02D159E5FE06}" type="presParOf" srcId="{AE29F3A4-A06B-4FD4-99D9-B29D423E0117}" destId="{B5A2BDD5-1EB3-4A8B-A713-0DBB75B5EBDA}" srcOrd="1" destOrd="0" presId="urn:microsoft.com/office/officeart/2005/8/layout/list1"/>
    <dgm:cxn modelId="{EFC9B08E-8BF1-4D9F-9AF0-4FF8C5B6032B}" type="presParOf" srcId="{B0DE19A9-9B41-4DC2-853A-D3812BB29666}" destId="{41334DDA-B592-494C-8CA6-52207D6E9D0E}" srcOrd="5" destOrd="0" presId="urn:microsoft.com/office/officeart/2005/8/layout/list1"/>
    <dgm:cxn modelId="{7EA99502-DD36-4841-813C-4755E79B7F00}" type="presParOf" srcId="{B0DE19A9-9B41-4DC2-853A-D3812BB29666}" destId="{8C7936BD-2D88-4405-8931-731EDE35F13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2387C2-6B1C-496A-86F3-59AF023082D7}">
      <dsp:nvSpPr>
        <dsp:cNvPr id="0" name=""/>
        <dsp:cNvSpPr/>
      </dsp:nvSpPr>
      <dsp:spPr>
        <a:xfrm>
          <a:off x="0" y="973037"/>
          <a:ext cx="7652885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2422530-3F58-4D11-86BB-E5ABDCFB9E7A}">
      <dsp:nvSpPr>
        <dsp:cNvPr id="0" name=""/>
        <dsp:cNvSpPr/>
      </dsp:nvSpPr>
      <dsp:spPr>
        <a:xfrm>
          <a:off x="366209" y="326040"/>
          <a:ext cx="7286675" cy="1687883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2483" tIns="0" rIns="202483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b="1" i="0" kern="1200" baseline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Важни </a:t>
          </a:r>
          <a:r>
            <a:rPr lang="bg-BG" sz="2400" b="1" i="0" kern="1200" baseline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агротехнологични решения</a:t>
          </a:r>
          <a:endParaRPr lang="en-US" sz="2400" b="1" i="0" kern="1200" baseline="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8605" y="408436"/>
        <a:ext cx="7121883" cy="1523091"/>
      </dsp:txXfrm>
    </dsp:sp>
    <dsp:sp modelId="{8C7936BD-2D88-4405-8931-731EDE35F139}">
      <dsp:nvSpPr>
        <dsp:cNvPr id="0" name=""/>
        <dsp:cNvSpPr/>
      </dsp:nvSpPr>
      <dsp:spPr>
        <a:xfrm flipV="1">
          <a:off x="0" y="3739077"/>
          <a:ext cx="7652885" cy="3379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5A2BDD5-1EB3-4A8B-A713-0DBB75B5EBDA}">
      <dsp:nvSpPr>
        <dsp:cNvPr id="0" name=""/>
        <dsp:cNvSpPr/>
      </dsp:nvSpPr>
      <dsp:spPr>
        <a:xfrm>
          <a:off x="490519" y="2363363"/>
          <a:ext cx="5357019" cy="1505520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2483" tIns="0" rIns="202483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b="1" i="0" kern="1200" baseline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Важни </a:t>
          </a:r>
          <a:r>
            <a:rPr lang="bg-BG" sz="2400" b="1" i="0" kern="1200" baseline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организационни и законодателни решения</a:t>
          </a:r>
        </a:p>
      </dsp:txBody>
      <dsp:txXfrm>
        <a:off x="564012" y="2436856"/>
        <a:ext cx="5210033" cy="13585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144F8-6610-48ED-A798-DDEAB5EBD6E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6981E18-4A9F-4851-B2D0-0AA1BA12F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2595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144F8-6610-48ED-A798-DDEAB5EBD6E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6981E18-4A9F-4851-B2D0-0AA1BA12F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33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144F8-6610-48ED-A798-DDEAB5EBD6E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6981E18-4A9F-4851-B2D0-0AA1BA12FEE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6732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144F8-6610-48ED-A798-DDEAB5EBD6E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6981E18-4A9F-4851-B2D0-0AA1BA12F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173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144F8-6610-48ED-A798-DDEAB5EBD6E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6981E18-4A9F-4851-B2D0-0AA1BA12FEE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8054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144F8-6610-48ED-A798-DDEAB5EBD6E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6981E18-4A9F-4851-B2D0-0AA1BA12F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11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144F8-6610-48ED-A798-DDEAB5EBD6E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81E18-4A9F-4851-B2D0-0AA1BA12F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51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144F8-6610-48ED-A798-DDEAB5EBD6E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81E18-4A9F-4851-B2D0-0AA1BA12F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75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144F8-6610-48ED-A798-DDEAB5EBD6E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81E18-4A9F-4851-B2D0-0AA1BA12F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76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144F8-6610-48ED-A798-DDEAB5EBD6E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6981E18-4A9F-4851-B2D0-0AA1BA12F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57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144F8-6610-48ED-A798-DDEAB5EBD6E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6981E18-4A9F-4851-B2D0-0AA1BA12F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59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144F8-6610-48ED-A798-DDEAB5EBD6E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6981E18-4A9F-4851-B2D0-0AA1BA12F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53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144F8-6610-48ED-A798-DDEAB5EBD6E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81E18-4A9F-4851-B2D0-0AA1BA12F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82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144F8-6610-48ED-A798-DDEAB5EBD6E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81E18-4A9F-4851-B2D0-0AA1BA12F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4925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144F8-6610-48ED-A798-DDEAB5EBD6E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81E18-4A9F-4851-B2D0-0AA1BA12F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22457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144F8-6610-48ED-A798-DDEAB5EBD6E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6981E18-4A9F-4851-B2D0-0AA1BA12F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51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144F8-6610-48ED-A798-DDEAB5EBD6E7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6981E18-4A9F-4851-B2D0-0AA1BA12F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87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  <p:sldLayoutId id="2147483877" r:id="rId15"/>
    <p:sldLayoutId id="214748387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6693" y="537882"/>
            <a:ext cx="10641106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small" dirty="0" err="1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5400" b="1" cap="small" dirty="0" err="1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изия</a:t>
            </a:r>
            <a:r>
              <a:rPr lang="ru-RU" sz="5400" b="1" cap="small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5400" b="1" cap="small" dirty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развитие на </a:t>
            </a:r>
            <a:endParaRPr lang="en-US" sz="5400" b="1" cap="small" dirty="0" smtClean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5400" b="1" cap="small" dirty="0" err="1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българското</a:t>
            </a:r>
            <a:r>
              <a:rPr lang="ru-RU" sz="5400" b="1" cap="small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5400" b="1" cap="small" dirty="0" err="1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земеделие</a:t>
            </a:r>
            <a:r>
              <a:rPr lang="ru-RU" sz="5400" b="1" cap="small" dirty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cap="small" dirty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5146" y="3067411"/>
            <a:ext cx="973696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bg-BG" sz="3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</a:t>
            </a:r>
            <a:r>
              <a:rPr lang="bg-BG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Атанас Атанасов</a:t>
            </a:r>
          </a:p>
          <a:p>
            <a:pPr algn="ctr"/>
            <a:r>
              <a:rPr lang="ru-RU" sz="26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Съвместен</a:t>
            </a:r>
            <a:r>
              <a:rPr lang="ru-RU" sz="2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геномен</a:t>
            </a:r>
            <a:r>
              <a:rPr lang="ru-RU" sz="2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център</a:t>
            </a:r>
            <a:r>
              <a:rPr lang="ru-RU" sz="2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към</a:t>
            </a:r>
            <a:r>
              <a:rPr lang="ru-RU" sz="2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СУ "Св. Кл. </a:t>
            </a:r>
            <a:r>
              <a:rPr lang="ru-RU" sz="2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Охридски</a:t>
            </a:r>
            <a:r>
              <a:rPr lang="ru-RU" sz="2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", София</a:t>
            </a:r>
            <a:endParaRPr lang="en-US" sz="2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5572" y="5384859"/>
            <a:ext cx="111860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Симпозиум </a:t>
            </a:r>
            <a:r>
              <a:rPr lang="ru-RU" sz="24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</a:t>
            </a:r>
            <a:r>
              <a:rPr lang="ru-RU" sz="2400" b="1" i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Устойчивото</a:t>
            </a:r>
            <a:r>
              <a:rPr lang="ru-RU" sz="2400" b="1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земеделие</a:t>
            </a:r>
            <a:r>
              <a:rPr lang="ru-RU" sz="24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ru-RU" sz="2400" b="1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селските</a:t>
            </a:r>
            <a:r>
              <a:rPr lang="ru-RU" sz="24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райони</a:t>
            </a:r>
            <a:r>
              <a:rPr lang="ru-RU" sz="24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контекста на </a:t>
            </a:r>
            <a:r>
              <a:rPr lang="ru-RU" sz="2400" b="1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климатичните</a:t>
            </a:r>
            <a:r>
              <a:rPr lang="ru-RU" sz="24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промени</a:t>
            </a:r>
            <a:r>
              <a:rPr lang="ru-RU" sz="2400" b="1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endParaRPr lang="bg-BG" sz="2400" b="1" i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29-30 </a:t>
            </a:r>
            <a:r>
              <a:rPr lang="ru-RU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октомври</a:t>
            </a:r>
            <a:r>
              <a:rPr lang="ru-RU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2024 г</a:t>
            </a:r>
          </a:p>
          <a:p>
            <a:pPr algn="ctr"/>
            <a:r>
              <a:rPr lang="ru-RU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Хотел </a:t>
            </a:r>
            <a:r>
              <a:rPr lang="ru-RU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Експо</a:t>
            </a:r>
            <a:r>
              <a:rPr lang="ru-RU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ru-RU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София</a:t>
            </a:r>
            <a:endParaRPr lang="bg-BG" i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3496" y="428999"/>
            <a:ext cx="95606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Образование, наука, технологии, иновации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3375" y="1384605"/>
            <a:ext cx="6228789" cy="53553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Предизвикателства</a:t>
            </a:r>
            <a:r>
              <a:rPr lang="en-US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24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Изцяло</a:t>
            </a:r>
            <a:r>
              <a:rPr lang="ru-RU" sz="24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вносни са инсектициди и пестициди и голяма част  от торовете </a:t>
            </a:r>
            <a:r>
              <a:rPr lang="ru-RU" sz="24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</a:t>
            </a:r>
            <a:r>
              <a:rPr lang="ru-RU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Агрополихим Девня/;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Семената </a:t>
            </a:r>
            <a:r>
              <a:rPr lang="ru-RU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национална гордост </a:t>
            </a:r>
            <a:r>
              <a:rPr lang="ru-RU" sz="24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/50 </a:t>
            </a:r>
            <a:r>
              <a:rPr lang="ru-RU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100</a:t>
            </a:r>
            <a:r>
              <a:rPr lang="ru-RU" sz="24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%/ </a:t>
            </a:r>
            <a:r>
              <a:rPr lang="ru-RU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сега са средно под 10%;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Неефективни </a:t>
            </a:r>
            <a:r>
              <a:rPr lang="ru-RU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реформи;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Липсва </a:t>
            </a:r>
            <a:r>
              <a:rPr lang="ru-RU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международна оценка;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Слабо </a:t>
            </a:r>
            <a:r>
              <a:rPr lang="ru-RU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взаимодействие по веригата – ССА – НССЗ – Аграрни </a:t>
            </a:r>
            <a:r>
              <a:rPr lang="ru-RU" sz="24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университети </a:t>
            </a:r>
            <a:r>
              <a:rPr lang="ru-RU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БАН;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Слабо взаимодействие </a:t>
            </a:r>
            <a:r>
              <a:rPr lang="ru-RU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наука и бизнес /</a:t>
            </a:r>
            <a:r>
              <a:rPr lang="ru-RU" sz="24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публично-частно партньорство</a:t>
            </a:r>
            <a:r>
              <a:rPr lang="ru-RU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/;</a:t>
            </a:r>
          </a:p>
        </p:txBody>
      </p:sp>
      <p:sp>
        <p:nvSpPr>
          <p:cNvPr id="4" name="Rectangle 3"/>
          <p:cNvSpPr/>
          <p:nvPr/>
        </p:nvSpPr>
        <p:spPr>
          <a:xfrm>
            <a:off x="6840071" y="1260549"/>
            <a:ext cx="5085229" cy="54938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b="1" dirty="0" smtClean="0">
                <a:solidFill>
                  <a:srgbClr val="0060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Много </a:t>
            </a:r>
            <a:r>
              <a:rPr lang="ru-RU" sz="2400" b="1" dirty="0" err="1" smtClean="0">
                <a:solidFill>
                  <a:srgbClr val="0060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добри</a:t>
            </a:r>
            <a:r>
              <a:rPr lang="ru-RU" sz="2400" b="1" dirty="0" smtClean="0">
                <a:solidFill>
                  <a:srgbClr val="0060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 smtClean="0">
                <a:solidFill>
                  <a:srgbClr val="0060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примери</a:t>
            </a:r>
            <a:r>
              <a:rPr lang="ru-RU" sz="2400" b="1" dirty="0" smtClean="0">
                <a:solidFill>
                  <a:srgbClr val="0060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но с </a:t>
            </a:r>
            <a:r>
              <a:rPr lang="ru-RU" sz="2400" b="1" dirty="0" err="1" smtClean="0">
                <a:solidFill>
                  <a:srgbClr val="0060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малък</a:t>
            </a:r>
            <a:r>
              <a:rPr lang="ru-RU" sz="2400" b="1" dirty="0" smtClean="0">
                <a:solidFill>
                  <a:srgbClr val="0060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 smtClean="0">
                <a:solidFill>
                  <a:srgbClr val="0060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пазарен</a:t>
            </a:r>
            <a:r>
              <a:rPr lang="ru-RU" sz="2400" b="1" dirty="0" smtClean="0">
                <a:solidFill>
                  <a:srgbClr val="0060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 smtClean="0">
                <a:solidFill>
                  <a:srgbClr val="0060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дял</a:t>
            </a:r>
            <a:r>
              <a:rPr lang="ru-RU" sz="2400" dirty="0" smtClean="0">
                <a:solidFill>
                  <a:srgbClr val="0060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2400" dirty="0">
              <a:solidFill>
                <a:srgbClr val="00602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60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</a:t>
            </a:r>
            <a:r>
              <a:rPr lang="ru-RU" sz="2400" dirty="0">
                <a:solidFill>
                  <a:srgbClr val="0060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Столетник” – млечен пастет – с. Смилян „Родопа милк”;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60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Странджански </a:t>
            </a:r>
            <a:r>
              <a:rPr lang="ru-RU" sz="2400" dirty="0">
                <a:solidFill>
                  <a:srgbClr val="0060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манов мед – </a:t>
            </a:r>
            <a:r>
              <a:rPr lang="ru-RU" sz="2400" dirty="0" smtClean="0">
                <a:solidFill>
                  <a:srgbClr val="0060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ЗНП</a:t>
            </a:r>
            <a:r>
              <a:rPr lang="en-US" sz="2400" dirty="0" smtClean="0">
                <a:solidFill>
                  <a:srgbClr val="0060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2400" dirty="0">
              <a:solidFill>
                <a:srgbClr val="00602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60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СИВИРЛЯК </a:t>
            </a:r>
            <a:r>
              <a:rPr lang="ru-RU" sz="2400" dirty="0">
                <a:solidFill>
                  <a:srgbClr val="0060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Haberlea rhodopensis/ - уникален модел за засушаване – Агробиоинститут, ПУ „П. Хилендарски</a:t>
            </a:r>
            <a:r>
              <a:rPr lang="ru-RU" sz="2400" dirty="0" smtClean="0">
                <a:solidFill>
                  <a:srgbClr val="0060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”, Институт </a:t>
            </a:r>
            <a:r>
              <a:rPr lang="ru-RU" sz="2400" dirty="0">
                <a:solidFill>
                  <a:srgbClr val="0060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физиология и генетика на </a:t>
            </a:r>
            <a:r>
              <a:rPr lang="ru-RU" sz="2400" dirty="0" smtClean="0">
                <a:solidFill>
                  <a:srgbClr val="0060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растенията и Университета в Кобе</a:t>
            </a:r>
            <a:r>
              <a:rPr lang="ru-RU" sz="2400" smtClean="0">
                <a:solidFill>
                  <a:srgbClr val="0060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Япония. </a:t>
            </a:r>
            <a:endParaRPr lang="ru-RU" sz="2400" dirty="0">
              <a:solidFill>
                <a:srgbClr val="00602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98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3494169" y="4094865"/>
            <a:ext cx="5424251" cy="69228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50187" y="2481027"/>
            <a:ext cx="3792070" cy="977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70856" y="662499"/>
            <a:ext cx="87959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Какво земеделие е нужно на България?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94169" y="5379749"/>
            <a:ext cx="5360894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Постепенно </a:t>
            </a:r>
            <a:r>
              <a:rPr lang="ru-RU" sz="3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райониране?!	</a:t>
            </a:r>
          </a:p>
        </p:txBody>
      </p:sp>
      <p:sp>
        <p:nvSpPr>
          <p:cNvPr id="4" name="Rectangle 3"/>
          <p:cNvSpPr/>
          <p:nvPr/>
        </p:nvSpPr>
        <p:spPr>
          <a:xfrm>
            <a:off x="921903" y="2602285"/>
            <a:ext cx="3603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ТРАДИЦИОННО </a:t>
            </a:r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ЗЕМЕДЕЛИЕ</a:t>
            </a:r>
            <a:endParaRPr lang="ru-RU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(67% - полско земеделие)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94169" y="4109228"/>
            <a:ext cx="54296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3200" b="1" cap="all" dirty="0" smtClean="0">
                <a:solidFill>
                  <a:schemeClr val="bg1"/>
                </a:solidFill>
              </a:rPr>
              <a:t>Интегрирано земеделие</a:t>
            </a:r>
            <a:endParaRPr lang="en-US" sz="3200" b="1" cap="all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24526" y="2474260"/>
            <a:ext cx="5387789" cy="977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8996" y="2520487"/>
            <a:ext cx="52533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БИОЛОГИЧНО  И/ИЛИ  РЕГЕНАРИТИВНО </a:t>
            </a:r>
          </a:p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(33% - планинско и полупланинско земеделие)</a:t>
            </a:r>
          </a:p>
        </p:txBody>
      </p:sp>
      <p:sp>
        <p:nvSpPr>
          <p:cNvPr id="16" name="Bent Arrow 15"/>
          <p:cNvSpPr/>
          <p:nvPr/>
        </p:nvSpPr>
        <p:spPr>
          <a:xfrm rot="10800000">
            <a:off x="8940186" y="3422888"/>
            <a:ext cx="815788" cy="120515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Bent Arrow 16"/>
          <p:cNvSpPr/>
          <p:nvPr/>
        </p:nvSpPr>
        <p:spPr>
          <a:xfrm rot="10800000" flipH="1">
            <a:off x="2662057" y="3448453"/>
            <a:ext cx="815788" cy="115402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98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8672" y="339768"/>
            <a:ext cx="77652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Баланс в Агрохранителната верига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1068764"/>
            <a:ext cx="7915275" cy="954107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Пазар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Конкуренция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мощните модерни кооперативи в и извън ЕС –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Турция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Бутикови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незаети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нишови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пазари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2251" y="2266950"/>
            <a:ext cx="7115176" cy="677108"/>
          </a:xfrm>
          <a:prstGeom prst="rect">
            <a:avLst/>
          </a:prstGeom>
          <a:solidFill>
            <a:schemeClr val="accent6">
              <a:lumMod val="60000"/>
              <a:lumOff val="40000"/>
              <a:alpha val="3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 smtClean="0"/>
              <a:t>Преработвателна промишленост</a:t>
            </a:r>
          </a:p>
          <a:p>
            <a:r>
              <a:rPr lang="bg-BG" dirty="0" smtClean="0"/>
              <a:t>      Традиционни продукти		 	Качество и безопасност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3133725"/>
            <a:ext cx="2571749" cy="646331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bg-BG" sz="800" b="1" dirty="0" smtClean="0"/>
          </a:p>
          <a:p>
            <a:r>
              <a:rPr lang="bg-BG" sz="2000" b="1" dirty="0" smtClean="0"/>
              <a:t>Растениевъдство</a:t>
            </a:r>
          </a:p>
          <a:p>
            <a:endParaRPr lang="en-GB" sz="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601075" y="3261241"/>
            <a:ext cx="3400426" cy="1538883"/>
          </a:xfrm>
          <a:prstGeom prst="rect">
            <a:avLst/>
          </a:prstGeom>
          <a:solidFill>
            <a:srgbClr val="66FF33">
              <a:alpha val="3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err="1"/>
              <a:t>Овощни</a:t>
            </a:r>
            <a:r>
              <a:rPr lang="ru-RU" dirty="0"/>
              <a:t>, </a:t>
            </a:r>
            <a:r>
              <a:rPr lang="ru-RU" dirty="0" err="1"/>
              <a:t>зеленчукови</a:t>
            </a:r>
            <a:r>
              <a:rPr lang="ru-RU" dirty="0"/>
              <a:t>, </a:t>
            </a:r>
            <a:r>
              <a:rPr lang="ru-RU" dirty="0" err="1"/>
              <a:t>етерично-маслени</a:t>
            </a:r>
            <a:r>
              <a:rPr lang="ru-RU" dirty="0"/>
              <a:t>, </a:t>
            </a:r>
            <a:r>
              <a:rPr lang="ru-RU" dirty="0" err="1"/>
              <a:t>лозя</a:t>
            </a:r>
            <a:r>
              <a:rPr lang="ru-RU" dirty="0"/>
              <a:t>, </a:t>
            </a:r>
            <a:r>
              <a:rPr lang="ru-RU" dirty="0" err="1"/>
              <a:t>билки</a:t>
            </a:r>
            <a:r>
              <a:rPr lang="ru-RU" dirty="0"/>
              <a:t>, </a:t>
            </a:r>
            <a:r>
              <a:rPr lang="ru-RU" dirty="0" err="1"/>
              <a:t>други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коноп</a:t>
            </a:r>
            <a:r>
              <a:rPr lang="ru-RU" dirty="0"/>
              <a:t>, шафран)- </a:t>
            </a:r>
            <a:r>
              <a:rPr lang="ru-RU" sz="2000" b="1" dirty="0" smtClean="0"/>
              <a:t>14% </a:t>
            </a:r>
            <a:r>
              <a:rPr lang="ru-RU" sz="2000" b="1" dirty="0"/>
              <a:t>от </a:t>
            </a:r>
            <a:r>
              <a:rPr lang="ru-RU" sz="2000" b="1" dirty="0" err="1"/>
              <a:t>обработваемата</a:t>
            </a:r>
            <a:r>
              <a:rPr lang="ru-RU" sz="2000" b="1" dirty="0"/>
              <a:t> </a:t>
            </a:r>
            <a:r>
              <a:rPr lang="ru-RU" sz="2000" b="1" dirty="0" err="1" smtClean="0"/>
              <a:t>площ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677275" y="5267325"/>
            <a:ext cx="3333750" cy="923330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err="1"/>
              <a:t>Рибовъдство</a:t>
            </a:r>
            <a:r>
              <a:rPr lang="ru-RU" dirty="0"/>
              <a:t> и </a:t>
            </a:r>
            <a:r>
              <a:rPr lang="ru-RU" dirty="0" err="1"/>
              <a:t>аквакултури</a:t>
            </a:r>
            <a:endParaRPr lang="ru-RU" dirty="0"/>
          </a:p>
          <a:p>
            <a:r>
              <a:rPr lang="ru-RU" dirty="0" err="1"/>
              <a:t>Пчеларство</a:t>
            </a:r>
            <a:endParaRPr lang="ru-RU" dirty="0"/>
          </a:p>
          <a:p>
            <a:r>
              <a:rPr lang="ru-RU" dirty="0" err="1"/>
              <a:t>Насекоми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33427" y="4962525"/>
            <a:ext cx="2257423" cy="707886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/>
              <a:t>Гори и </a:t>
            </a:r>
            <a:r>
              <a:rPr lang="ru-RU" sz="2000" dirty="0" err="1"/>
              <a:t>горски</a:t>
            </a:r>
            <a:r>
              <a:rPr lang="ru-RU" sz="2000" dirty="0"/>
              <a:t> </a:t>
            </a:r>
            <a:r>
              <a:rPr lang="en-US" sz="2000" dirty="0" smtClean="0"/>
              <a:t>  </a:t>
            </a:r>
            <a:r>
              <a:rPr lang="ru-RU" sz="2000" dirty="0" err="1" smtClean="0"/>
              <a:t>плодове</a:t>
            </a:r>
            <a:r>
              <a:rPr lang="ru-RU" sz="2000" dirty="0" smtClean="0"/>
              <a:t> </a:t>
            </a:r>
            <a:r>
              <a:rPr lang="ru-RU" sz="2000" dirty="0"/>
              <a:t>и </a:t>
            </a:r>
            <a:r>
              <a:rPr lang="ru-RU" sz="2000" dirty="0" err="1"/>
              <a:t>гъби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228976" y="5685056"/>
            <a:ext cx="5210174" cy="954107"/>
          </a:xfrm>
          <a:prstGeom prst="rect">
            <a:avLst/>
          </a:prstGeom>
          <a:solidFill>
            <a:srgbClr val="CC6600">
              <a:alpha val="3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/>
              <a:t>Животновъдство</a:t>
            </a:r>
            <a:endParaRPr lang="ru-RU" sz="20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/>
              <a:t>говеда</a:t>
            </a:r>
            <a:r>
              <a:rPr lang="ru-RU" dirty="0"/>
              <a:t>, овце, </a:t>
            </a:r>
            <a:r>
              <a:rPr lang="ru-RU" dirty="0" err="1"/>
              <a:t>кози</a:t>
            </a:r>
            <a:r>
              <a:rPr lang="ru-RU" dirty="0"/>
              <a:t> и </a:t>
            </a:r>
            <a:r>
              <a:rPr lang="ru-RU" dirty="0" err="1" smtClean="0"/>
              <a:t>свине</a:t>
            </a: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/>
              <a:t>Ветеринарна</a:t>
            </a:r>
            <a:r>
              <a:rPr lang="ru-RU" dirty="0"/>
              <a:t> медицина – „</a:t>
            </a:r>
            <a:r>
              <a:rPr lang="ru-RU" dirty="0" err="1"/>
              <a:t>Едно</a:t>
            </a:r>
            <a:r>
              <a:rPr lang="ru-RU" dirty="0"/>
              <a:t> </a:t>
            </a:r>
            <a:r>
              <a:rPr lang="ru-RU" dirty="0" err="1"/>
              <a:t>здраве</a:t>
            </a:r>
            <a:r>
              <a:rPr lang="ru-RU" dirty="0" smtClean="0"/>
              <a:t>”</a:t>
            </a:r>
            <a:endParaRPr lang="ru-RU" dirty="0"/>
          </a:p>
        </p:txBody>
      </p:sp>
      <p:sp>
        <p:nvSpPr>
          <p:cNvPr id="5" name="Oval 4"/>
          <p:cNvSpPr/>
          <p:nvPr/>
        </p:nvSpPr>
        <p:spPr>
          <a:xfrm>
            <a:off x="3714750" y="4003774"/>
            <a:ext cx="4686300" cy="1485901"/>
          </a:xfrm>
          <a:prstGeom prst="ellipse">
            <a:avLst/>
          </a:prstGeom>
          <a:solidFill>
            <a:srgbClr val="FF0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581525" y="4119829"/>
            <a:ext cx="3181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 err="1" smtClean="0"/>
              <a:t>Общо</a:t>
            </a:r>
            <a:r>
              <a:rPr lang="ru-RU" sz="2000" dirty="0" smtClean="0"/>
              <a:t> </a:t>
            </a:r>
            <a:r>
              <a:rPr lang="ru-RU" sz="2000" dirty="0" err="1" smtClean="0"/>
              <a:t>земеделска</a:t>
            </a:r>
            <a:r>
              <a:rPr lang="ru-RU" sz="2000" dirty="0" smtClean="0"/>
              <a:t> </a:t>
            </a:r>
            <a:r>
              <a:rPr lang="en-US" sz="2000" dirty="0" smtClean="0"/>
              <a:t> </a:t>
            </a:r>
            <a:r>
              <a:rPr lang="ru-RU" sz="2000" dirty="0" err="1" smtClean="0"/>
              <a:t>земя</a:t>
            </a:r>
            <a:r>
              <a:rPr lang="ru-RU" sz="2000" dirty="0" smtClean="0"/>
              <a:t> </a:t>
            </a:r>
            <a:r>
              <a:rPr lang="en-US" sz="2000" dirty="0" smtClean="0"/>
              <a:t> </a:t>
            </a:r>
            <a:r>
              <a:rPr lang="ru-RU" sz="2000" b="1" dirty="0" smtClean="0"/>
              <a:t>54 </a:t>
            </a:r>
            <a:r>
              <a:rPr lang="ru-RU" sz="2000" b="1" dirty="0"/>
              <a:t>млн </a:t>
            </a:r>
            <a:r>
              <a:rPr lang="ru-RU" sz="2000" b="1" dirty="0" err="1" smtClean="0"/>
              <a:t>дка</a:t>
            </a:r>
            <a:endParaRPr lang="en-US" sz="20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err="1" smtClean="0"/>
              <a:t>Обработваема</a:t>
            </a:r>
            <a:r>
              <a:rPr lang="en-US" sz="2000" dirty="0" smtClean="0"/>
              <a:t> </a:t>
            </a:r>
            <a:r>
              <a:rPr lang="ru-RU" sz="2000" dirty="0" err="1" smtClean="0"/>
              <a:t>площ</a:t>
            </a:r>
            <a:r>
              <a:rPr lang="ru-RU" sz="2000" dirty="0" smtClean="0"/>
              <a:t> </a:t>
            </a:r>
            <a:r>
              <a:rPr lang="ru-RU" sz="2000" b="1" dirty="0" smtClean="0"/>
              <a:t>44 </a:t>
            </a:r>
            <a:r>
              <a:rPr lang="ru-RU" sz="2000" b="1" dirty="0"/>
              <a:t>млн </a:t>
            </a:r>
            <a:r>
              <a:rPr lang="ru-RU" sz="2000" b="1" dirty="0" err="1" smtClean="0"/>
              <a:t>дка</a:t>
            </a:r>
            <a:endParaRPr lang="ru-RU" sz="2000" b="1" dirty="0"/>
          </a:p>
        </p:txBody>
      </p:sp>
      <p:sp>
        <p:nvSpPr>
          <p:cNvPr id="21" name="Up-Down Arrow 20"/>
          <p:cNvSpPr/>
          <p:nvPr/>
        </p:nvSpPr>
        <p:spPr>
          <a:xfrm>
            <a:off x="6172201" y="2022871"/>
            <a:ext cx="117156" cy="24407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Up-Down Arrow 21"/>
          <p:cNvSpPr/>
          <p:nvPr/>
        </p:nvSpPr>
        <p:spPr>
          <a:xfrm>
            <a:off x="6176962" y="2944058"/>
            <a:ext cx="76202" cy="18966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Up Arrow 23"/>
          <p:cNvSpPr/>
          <p:nvPr/>
        </p:nvSpPr>
        <p:spPr>
          <a:xfrm>
            <a:off x="6153149" y="3780056"/>
            <a:ext cx="85726" cy="20139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Arrow 24"/>
          <p:cNvSpPr/>
          <p:nvPr/>
        </p:nvSpPr>
        <p:spPr>
          <a:xfrm rot="19764111">
            <a:off x="7732018" y="3941164"/>
            <a:ext cx="936076" cy="124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46446">
            <a:off x="3695250" y="3600342"/>
            <a:ext cx="926060" cy="600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981324" y="4893474"/>
            <a:ext cx="828675" cy="537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77642">
            <a:off x="7801779" y="5232807"/>
            <a:ext cx="8855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Down Arrow 25"/>
          <p:cNvSpPr/>
          <p:nvPr/>
        </p:nvSpPr>
        <p:spPr>
          <a:xfrm>
            <a:off x="6107430" y="5501094"/>
            <a:ext cx="88582" cy="1839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19076" y="3255407"/>
            <a:ext cx="3495674" cy="984885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g-BG" dirty="0" smtClean="0"/>
              <a:t>Зърнени и маслодайни култури – </a:t>
            </a:r>
            <a:r>
              <a:rPr lang="bg-BG" sz="2000" b="1" dirty="0" smtClean="0"/>
              <a:t>86% от обработваемата площ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28242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985851015"/>
              </p:ext>
            </p:extLst>
          </p:nvPr>
        </p:nvGraphicFramePr>
        <p:xfrm>
          <a:off x="2426724" y="2780928"/>
          <a:ext cx="7652885" cy="4077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36679" y="673479"/>
            <a:ext cx="8207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Решения от изключителна важност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24282" y="1255059"/>
            <a:ext cx="73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44772" y="1385020"/>
            <a:ext cx="10947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да се реализира целта „Два пъти повече с два пъти по-малко</a:t>
            </a:r>
            <a:r>
              <a:rPr lang="bg-BG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04265" y="1873614"/>
            <a:ext cx="9462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g-BG" sz="3200" b="1" dirty="0">
                <a:solidFill>
                  <a:srgbClr val="0060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Отговорът е в умелото и ефективно вземане и прилагане на </a:t>
            </a:r>
            <a:r>
              <a:rPr lang="bg-BG" sz="3200" b="1" dirty="0" smtClean="0">
                <a:solidFill>
                  <a:srgbClr val="0060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bg-BG" sz="3200" b="1" dirty="0">
              <a:solidFill>
                <a:srgbClr val="0060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95484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1001" y="1154560"/>
            <a:ext cx="6019800" cy="5170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numCol="1">
            <a:spAutoFit/>
          </a:bodyPr>
          <a:lstStyle/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bg-BG" sz="2200" dirty="0" smtClean="0">
                <a:solidFill>
                  <a:srgbClr val="0060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Нови </a:t>
            </a:r>
            <a:r>
              <a:rPr lang="bg-BG" sz="2200" dirty="0">
                <a:solidFill>
                  <a:srgbClr val="0060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системи на почвено </a:t>
            </a:r>
            <a:r>
              <a:rPr lang="bg-BG" sz="2200" dirty="0" smtClean="0">
                <a:solidFill>
                  <a:srgbClr val="0060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плодородие и напояване;</a:t>
            </a:r>
            <a:endParaRPr lang="en-GB" sz="2200" dirty="0">
              <a:solidFill>
                <a:srgbClr val="00602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bg-BG" sz="2200" dirty="0" smtClean="0">
                <a:solidFill>
                  <a:srgbClr val="0060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Нови </a:t>
            </a:r>
            <a:r>
              <a:rPr lang="bg-BG" sz="2200" dirty="0">
                <a:solidFill>
                  <a:srgbClr val="0060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земеделски практики </a:t>
            </a:r>
            <a:r>
              <a:rPr lang="bg-BG" sz="2200" dirty="0" smtClean="0">
                <a:solidFill>
                  <a:srgbClr val="0060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(зелено </a:t>
            </a:r>
            <a:r>
              <a:rPr lang="bg-BG" sz="2200" dirty="0">
                <a:solidFill>
                  <a:srgbClr val="0060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торене; </a:t>
            </a:r>
            <a:r>
              <a:rPr lang="bg-BG" sz="2200" dirty="0" err="1" smtClean="0">
                <a:solidFill>
                  <a:srgbClr val="0060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биоторове</a:t>
            </a:r>
            <a:r>
              <a:rPr lang="bg-BG" sz="2200" dirty="0" smtClean="0">
                <a:solidFill>
                  <a:srgbClr val="0060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bg-BG" sz="2200" dirty="0">
                <a:solidFill>
                  <a:srgbClr val="0060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bg-BG" sz="2200" dirty="0" err="1" smtClean="0">
                <a:solidFill>
                  <a:srgbClr val="0060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биопестициди</a:t>
            </a:r>
            <a:r>
              <a:rPr lang="bg-BG" sz="2200" dirty="0" smtClean="0">
                <a:solidFill>
                  <a:srgbClr val="0060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смесени култури);</a:t>
            </a:r>
            <a:endParaRPr lang="en-GB" sz="2200" dirty="0">
              <a:solidFill>
                <a:srgbClr val="00602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spcAft>
                <a:spcPts val="0"/>
              </a:spcAft>
              <a:buFont typeface="Wingdings" pitchFamily="2" charset="2"/>
              <a:buChar char="Ø"/>
            </a:pPr>
            <a:r>
              <a:rPr lang="bg-BG" sz="2200" dirty="0">
                <a:solidFill>
                  <a:srgbClr val="0060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Забравени и алтернативни </a:t>
            </a:r>
            <a:r>
              <a:rPr lang="bg-BG" sz="2200" dirty="0" smtClean="0">
                <a:solidFill>
                  <a:srgbClr val="0060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култури;</a:t>
            </a:r>
            <a:endParaRPr lang="en-GB" sz="2200" dirty="0">
              <a:solidFill>
                <a:srgbClr val="00602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spcAft>
                <a:spcPts val="0"/>
              </a:spcAft>
              <a:buFont typeface="Wingdings" pitchFamily="2" charset="2"/>
              <a:buChar char="Ø"/>
            </a:pPr>
            <a:r>
              <a:rPr lang="bg-BG" sz="2200" dirty="0">
                <a:solidFill>
                  <a:srgbClr val="0060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Научно-приложни </a:t>
            </a:r>
            <a:r>
              <a:rPr lang="bg-BG" sz="2200" dirty="0" smtClean="0">
                <a:solidFill>
                  <a:srgbClr val="0060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решения:</a:t>
            </a:r>
            <a:endParaRPr lang="en-GB" sz="2200" dirty="0">
              <a:solidFill>
                <a:srgbClr val="00602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bg-BG" sz="2200" dirty="0">
                <a:solidFill>
                  <a:srgbClr val="0060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Ген. банки – биологично </a:t>
            </a:r>
            <a:r>
              <a:rPr lang="bg-BG" sz="2200" dirty="0" smtClean="0">
                <a:solidFill>
                  <a:srgbClr val="0060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разнообразие;</a:t>
            </a:r>
            <a:endParaRPr lang="en-GB" sz="2200" dirty="0">
              <a:solidFill>
                <a:srgbClr val="00602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bg-BG" sz="2200" dirty="0">
                <a:solidFill>
                  <a:srgbClr val="0060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Дигитално и интелигентно </a:t>
            </a:r>
            <a:r>
              <a:rPr lang="bg-BG" sz="2200" dirty="0" smtClean="0">
                <a:solidFill>
                  <a:srgbClr val="0060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земеделие;</a:t>
            </a:r>
            <a:endParaRPr lang="en-GB" sz="2200" dirty="0">
              <a:solidFill>
                <a:srgbClr val="00602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bg-BG" sz="2200" dirty="0">
                <a:solidFill>
                  <a:srgbClr val="0060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Микробиом – почва, растения, </a:t>
            </a:r>
            <a:r>
              <a:rPr lang="bg-BG" sz="2200" dirty="0" smtClean="0">
                <a:solidFill>
                  <a:srgbClr val="0060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животни;</a:t>
            </a:r>
            <a:endParaRPr lang="en-GB" sz="2200" dirty="0">
              <a:solidFill>
                <a:srgbClr val="00602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bg-BG" sz="2200" dirty="0">
                <a:solidFill>
                  <a:srgbClr val="0060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ОМИКС технологии – от геномика до </a:t>
            </a:r>
            <a:r>
              <a:rPr lang="bg-BG" sz="2200" dirty="0" err="1" smtClean="0">
                <a:solidFill>
                  <a:srgbClr val="0060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феномика</a:t>
            </a:r>
            <a:r>
              <a:rPr lang="bg-BG" sz="2200" dirty="0" smtClean="0">
                <a:solidFill>
                  <a:srgbClr val="0060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bg-BG" sz="2200" dirty="0" err="1" smtClean="0">
                <a:solidFill>
                  <a:srgbClr val="0060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синтентична</a:t>
            </a:r>
            <a:r>
              <a:rPr lang="bg-BG" sz="2200" dirty="0" smtClean="0">
                <a:solidFill>
                  <a:srgbClr val="0060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биология;</a:t>
            </a:r>
            <a:endParaRPr lang="en-GB" sz="2200" dirty="0">
              <a:solidFill>
                <a:srgbClr val="00602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bg-BG" sz="2200" dirty="0" smtClean="0">
                <a:solidFill>
                  <a:srgbClr val="0060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Клетъчно земеделие и НГТ.</a:t>
            </a:r>
            <a:endParaRPr lang="en-GB" sz="2200" dirty="0">
              <a:solidFill>
                <a:srgbClr val="00602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74805" y="329085"/>
            <a:ext cx="9092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bg-BG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Важни </a:t>
            </a:r>
            <a:r>
              <a:rPr lang="bg-BG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агротехнологични</a:t>
            </a:r>
            <a:r>
              <a:rPr lang="bg-BG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bg-BG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решения и стратегии</a:t>
            </a:r>
            <a:endParaRPr lang="en-GB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96050" y="1011685"/>
            <a:ext cx="5534585" cy="54014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bg-BG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Кръгова икономика </a:t>
            </a:r>
            <a:r>
              <a:rPr lang="bg-BG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управление на биомасата и отпадъците вкл. </a:t>
            </a:r>
            <a:r>
              <a:rPr lang="bg-BG" sz="2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Водите;</a:t>
            </a:r>
            <a:endParaRPr lang="en-GB" sz="20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bg-BG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Алтернативни източници на енергия</a:t>
            </a:r>
            <a:r>
              <a:rPr lang="bg-BG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bg-BG" sz="2000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агроволтаици</a:t>
            </a:r>
            <a:r>
              <a:rPr lang="bg-BG" sz="2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en-GB" sz="20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bg-BG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Едно здраве </a:t>
            </a:r>
            <a:r>
              <a:rPr lang="bg-BG" sz="2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устойчиво </a:t>
            </a:r>
            <a:r>
              <a:rPr lang="bg-BG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управление и контрол върху зоонозите при болести при </a:t>
            </a:r>
            <a:r>
              <a:rPr lang="bg-BG" sz="2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животните;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bg-BG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Качество и безопасност на храните;</a:t>
            </a:r>
            <a:endParaRPr lang="en-GB" sz="20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bg-BG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Българска </a:t>
            </a:r>
            <a:r>
              <a:rPr lang="bg-BG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диета </a:t>
            </a:r>
            <a:r>
              <a:rPr lang="bg-BG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образование, култура, </a:t>
            </a:r>
            <a:r>
              <a:rPr lang="bg-BG" sz="2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поведение. </a:t>
            </a:r>
            <a:r>
              <a:rPr lang="bg-BG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Промяна </a:t>
            </a:r>
            <a:r>
              <a:rPr lang="bg-BG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потребителските навици</a:t>
            </a:r>
            <a:r>
              <a:rPr lang="bg-BG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bg-BG" sz="2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(по-малко</a:t>
            </a:r>
            <a:r>
              <a:rPr lang="bg-BG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но по-качествено </a:t>
            </a:r>
            <a:r>
              <a:rPr lang="bg-BG" sz="2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месо);</a:t>
            </a:r>
            <a:endParaRPr lang="en-GB" sz="20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bg-BG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Национална </a:t>
            </a:r>
            <a:r>
              <a:rPr lang="bg-BG" sz="2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биоинформатична</a:t>
            </a:r>
            <a:r>
              <a:rPr lang="bg-BG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bg-BG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мрежа;</a:t>
            </a:r>
            <a:endParaRPr lang="en-GB" sz="2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bg-BG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Консултативни съвети по </a:t>
            </a:r>
            <a:r>
              <a:rPr lang="bg-BG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земеделие.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71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180788" y="3163851"/>
            <a:ext cx="3427011" cy="235374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Почвено плодородие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69488" y="1760924"/>
            <a:ext cx="6049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Инвентаризация на почвените типове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4935" y="2043874"/>
            <a:ext cx="25515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Балансиран сеитбооборот с минимални и/или без обработка почви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6656" y="5172893"/>
            <a:ext cx="2874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Редуциране на синтетични торове и пестициди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5126" y="6066813"/>
            <a:ext cx="5566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Микробиологичен </a:t>
            </a: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анализ </a:t>
            </a:r>
            <a:r>
              <a:rPr 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почвените типове</a:t>
            </a:r>
          </a:p>
          <a:p>
            <a:pPr algn="ctr"/>
            <a:r>
              <a:rPr 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(бактерии, гъби и др.)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>
            <a:stCxn id="4" idx="0"/>
            <a:endCxn id="5" idx="2"/>
          </p:cNvCxnSpPr>
          <p:nvPr/>
        </p:nvCxnSpPr>
        <p:spPr>
          <a:xfrm flipH="1" flipV="1">
            <a:off x="5894293" y="2130256"/>
            <a:ext cx="1" cy="1033595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615831" y="4340720"/>
            <a:ext cx="767678" cy="1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0"/>
          </p:cNvCxnSpPr>
          <p:nvPr/>
        </p:nvCxnSpPr>
        <p:spPr>
          <a:xfrm flipV="1">
            <a:off x="5918147" y="5465489"/>
            <a:ext cx="8033" cy="601324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307977" y="4340720"/>
            <a:ext cx="799985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595718" y="688482"/>
            <a:ext cx="7364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Почвите – нашето утрешно злато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18594" y="3873104"/>
            <a:ext cx="19962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 smtClean="0"/>
              <a:t>Покривни и смесени култури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733928" y="2483224"/>
            <a:ext cx="2997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 smtClean="0"/>
              <a:t>Запазване на СО</a:t>
            </a:r>
            <a:r>
              <a:rPr lang="bg-BG" b="1" baseline="-25000" dirty="0" smtClean="0"/>
              <a:t>2</a:t>
            </a:r>
            <a:r>
              <a:rPr lang="bg-BG" b="1" dirty="0" smtClean="0"/>
              <a:t> и Н</a:t>
            </a:r>
            <a:r>
              <a:rPr lang="bg-BG" b="1" baseline="-25000" dirty="0" smtClean="0"/>
              <a:t>2</a:t>
            </a:r>
            <a:r>
              <a:rPr lang="bg-BG" b="1" dirty="0" smtClean="0"/>
              <a:t>О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999670" y="5332925"/>
            <a:ext cx="311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 smtClean="0"/>
              <a:t>Намаляване на ерозията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417857" y="4017554"/>
            <a:ext cx="2577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 smtClean="0"/>
              <a:t>Запазване на </a:t>
            </a:r>
          </a:p>
          <a:p>
            <a:r>
              <a:rPr lang="bg-BG" b="1" dirty="0" smtClean="0"/>
              <a:t>биоразнообразието</a:t>
            </a:r>
            <a:endParaRPr lang="en-US" b="1" dirty="0"/>
          </a:p>
        </p:txBody>
      </p:sp>
      <p:cxnSp>
        <p:nvCxnSpPr>
          <p:cNvPr id="17" name="Straight Arrow Connector 16"/>
          <p:cNvCxnSpPr>
            <a:endCxn id="4" idx="3"/>
          </p:cNvCxnSpPr>
          <p:nvPr/>
        </p:nvCxnSpPr>
        <p:spPr>
          <a:xfrm flipV="1">
            <a:off x="3844657" y="5172894"/>
            <a:ext cx="838005" cy="434642"/>
          </a:xfrm>
          <a:prstGeom prst="straightConnector1">
            <a:avLst/>
          </a:prstGeom>
          <a:ln>
            <a:solidFill>
              <a:schemeClr val="accent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4" idx="1"/>
          </p:cNvCxnSpPr>
          <p:nvPr/>
        </p:nvCxnSpPr>
        <p:spPr>
          <a:xfrm>
            <a:off x="3193960" y="2937793"/>
            <a:ext cx="1488702" cy="570755"/>
          </a:xfrm>
          <a:prstGeom prst="straightConnector1">
            <a:avLst/>
          </a:prstGeom>
          <a:ln>
            <a:solidFill>
              <a:schemeClr val="accent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4" idx="7"/>
          </p:cNvCxnSpPr>
          <p:nvPr/>
        </p:nvCxnSpPr>
        <p:spPr>
          <a:xfrm flipH="1">
            <a:off x="7105925" y="2950110"/>
            <a:ext cx="628003" cy="558438"/>
          </a:xfrm>
          <a:prstGeom prst="straightConnector1">
            <a:avLst/>
          </a:prstGeom>
          <a:ln>
            <a:solidFill>
              <a:schemeClr val="accent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4" idx="5"/>
          </p:cNvCxnSpPr>
          <p:nvPr/>
        </p:nvCxnSpPr>
        <p:spPr>
          <a:xfrm flipH="1" flipV="1">
            <a:off x="7105925" y="5172894"/>
            <a:ext cx="601542" cy="292595"/>
          </a:xfrm>
          <a:prstGeom prst="straightConnector1">
            <a:avLst/>
          </a:prstGeom>
          <a:ln>
            <a:solidFill>
              <a:schemeClr val="accent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43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0895" y="663388"/>
            <a:ext cx="7414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Водите – нашият утрешен петрол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1911" y="1317812"/>
            <a:ext cx="11870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 smtClean="0">
                <a:solidFill>
                  <a:srgbClr val="C00000"/>
                </a:solidFill>
              </a:rPr>
              <a:t>Преодоляване на водния дефицит</a:t>
            </a:r>
          </a:p>
          <a:p>
            <a:pPr algn="ctr"/>
            <a:r>
              <a:rPr lang="bg-BG" sz="2400" b="1" dirty="0" smtClean="0">
                <a:solidFill>
                  <a:srgbClr val="C00000"/>
                </a:solidFill>
              </a:rPr>
              <a:t>Поливните площи в България са 28% през 1989 г и едва 2.5% през 2023 г.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17009" y="2301209"/>
            <a:ext cx="1479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b="1" cap="small" dirty="0" smtClean="0"/>
              <a:t>подходи</a:t>
            </a:r>
            <a:endParaRPr lang="en-US" sz="2400" b="1" cap="small" dirty="0"/>
          </a:p>
        </p:txBody>
      </p:sp>
      <p:sp>
        <p:nvSpPr>
          <p:cNvPr id="5" name="TextBox 4"/>
          <p:cNvSpPr txBox="1"/>
          <p:nvPr/>
        </p:nvSpPr>
        <p:spPr>
          <a:xfrm>
            <a:off x="321911" y="2610474"/>
            <a:ext cx="4052866" cy="1631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Стратегически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Създаване на нови сортове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Замяна на досегашните видове с нови - напр, царевица със сорго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04079" y="3248310"/>
            <a:ext cx="4554070" cy="31700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Технологични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Изграждане или възстановяване на изкуствени или  естествени резервоари;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Преработка на отпадни води;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Интегриране на дронове и сензори;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Обезсоляване;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Капково вместо течащо напояване;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61228" y="4458831"/>
            <a:ext cx="4052866" cy="22467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Агрономчески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Ефективен контрол върху плевелите;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Навременна сеитба и прибиране;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Поливане нощем и/или през хладните часове на деня;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80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19824" y="1758262"/>
            <a:ext cx="11492022" cy="4938464"/>
            <a:chOff x="519824" y="1758262"/>
            <a:chExt cx="11492022" cy="4938464"/>
          </a:xfrm>
        </p:grpSpPr>
        <p:grpSp>
          <p:nvGrpSpPr>
            <p:cNvPr id="3" name="Group 2"/>
            <p:cNvGrpSpPr/>
            <p:nvPr/>
          </p:nvGrpSpPr>
          <p:grpSpPr>
            <a:xfrm>
              <a:off x="4489394" y="3012115"/>
              <a:ext cx="3062427" cy="1644659"/>
              <a:chOff x="4352914" y="3038759"/>
              <a:chExt cx="2974052" cy="172720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4352914" y="3038759"/>
                <a:ext cx="2959100" cy="1727200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Georgia" panose="02040502050405020303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365933" y="3659593"/>
                <a:ext cx="29610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g-BG" b="1" dirty="0">
                    <a:solidFill>
                      <a:schemeClr val="bg1"/>
                    </a:solidFill>
                    <a:latin typeface="Georgia" panose="02040502050405020303" pitchFamily="18" charset="0"/>
                  </a:rPr>
                  <a:t>БИОРАЗНООБРАЗИЕ</a:t>
                </a:r>
              </a:p>
              <a:p>
                <a:pPr algn="ctr"/>
                <a:r>
                  <a:rPr lang="bg-BG" b="1" dirty="0">
                    <a:solidFill>
                      <a:schemeClr val="bg1"/>
                    </a:solidFill>
                    <a:latin typeface="Georgia" panose="02040502050405020303" pitchFamily="18" charset="0"/>
                  </a:rPr>
                  <a:t>ГЕН-БАНКИ</a:t>
                </a:r>
              </a:p>
              <a:p>
                <a:endParaRPr lang="en-US" b="1" dirty="0">
                  <a:solidFill>
                    <a:schemeClr val="bg1"/>
                  </a:solidFill>
                  <a:latin typeface="Georgia" panose="02040502050405020303" pitchFamily="18" charset="0"/>
                </a:endParaRPr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4615830" y="5110545"/>
              <a:ext cx="3080685" cy="673100"/>
              <a:chOff x="720427" y="622300"/>
              <a:chExt cx="3080685" cy="673100"/>
            </a:xfrm>
          </p:grpSpPr>
          <p:sp>
            <p:nvSpPr>
              <p:cNvPr id="110" name="Rounded Rectangle 109"/>
              <p:cNvSpPr/>
              <p:nvPr/>
            </p:nvSpPr>
            <p:spPr>
              <a:xfrm>
                <a:off x="723899" y="622300"/>
                <a:ext cx="2819401" cy="673100"/>
              </a:xfrm>
              <a:prstGeom prst="round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Georgia" panose="02040502050405020303" pitchFamily="18" charset="0"/>
                </a:endParaRP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720427" y="622300"/>
                <a:ext cx="30806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g-BG" b="1" dirty="0">
                    <a:solidFill>
                      <a:schemeClr val="bg1"/>
                    </a:solidFill>
                    <a:latin typeface="Georgia" panose="02040502050405020303" pitchFamily="18" charset="0"/>
                  </a:rPr>
                  <a:t>ЖИВОТНОВЪДСТВО</a:t>
                </a:r>
                <a:endParaRPr lang="en-US" b="1" dirty="0">
                  <a:solidFill>
                    <a:schemeClr val="bg1"/>
                  </a:solidFill>
                  <a:latin typeface="Georgia" panose="02040502050405020303" pitchFamily="18" charset="0"/>
                </a:endParaRPr>
              </a:p>
            </p:txBody>
          </p:sp>
        </p:grpSp>
        <p:grpSp>
          <p:nvGrpSpPr>
            <p:cNvPr id="144" name="Group 143"/>
            <p:cNvGrpSpPr/>
            <p:nvPr/>
          </p:nvGrpSpPr>
          <p:grpSpPr>
            <a:xfrm>
              <a:off x="577849" y="4002823"/>
              <a:ext cx="2885637" cy="1167594"/>
              <a:chOff x="21072" y="3191529"/>
              <a:chExt cx="2885637" cy="1167594"/>
            </a:xfrm>
          </p:grpSpPr>
          <p:grpSp>
            <p:nvGrpSpPr>
              <p:cNvPr id="143" name="Group 142"/>
              <p:cNvGrpSpPr/>
              <p:nvPr/>
            </p:nvGrpSpPr>
            <p:grpSpPr>
              <a:xfrm>
                <a:off x="21072" y="3191529"/>
                <a:ext cx="2885637" cy="1167594"/>
                <a:chOff x="21072" y="3191529"/>
                <a:chExt cx="2885637" cy="1167594"/>
              </a:xfrm>
            </p:grpSpPr>
            <p:grpSp>
              <p:nvGrpSpPr>
                <p:cNvPr id="124" name="Group 123"/>
                <p:cNvGrpSpPr/>
                <p:nvPr/>
              </p:nvGrpSpPr>
              <p:grpSpPr>
                <a:xfrm>
                  <a:off x="21072" y="3191529"/>
                  <a:ext cx="2885637" cy="673100"/>
                  <a:chOff x="723899" y="622300"/>
                  <a:chExt cx="2885637" cy="673100"/>
                </a:xfrm>
              </p:grpSpPr>
              <p:sp>
                <p:nvSpPr>
                  <p:cNvPr id="125" name="Rounded Rectangle 124"/>
                  <p:cNvSpPr/>
                  <p:nvPr/>
                </p:nvSpPr>
                <p:spPr>
                  <a:xfrm>
                    <a:off x="723899" y="622300"/>
                    <a:ext cx="2819401" cy="673100"/>
                  </a:xfrm>
                  <a:prstGeom prst="roundRect">
                    <a:avLst/>
                  </a:prstGeom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Georgia" panose="02040502050405020303" pitchFamily="18" charset="0"/>
                    </a:endParaRPr>
                  </a:p>
                </p:txBody>
              </p:sp>
              <p:sp>
                <p:nvSpPr>
                  <p:cNvPr id="126" name="TextBox 125"/>
                  <p:cNvSpPr txBox="1"/>
                  <p:nvPr/>
                </p:nvSpPr>
                <p:spPr>
                  <a:xfrm>
                    <a:off x="723900" y="723090"/>
                    <a:ext cx="288563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bg-BG" b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rPr>
                      <a:t>МИКРООРГАНИЗМИ</a:t>
                    </a:r>
                    <a:endParaRPr lang="en-US" b="1" dirty="0">
                      <a:solidFill>
                        <a:schemeClr val="bg1"/>
                      </a:solidFill>
                      <a:latin typeface="Georgia" panose="02040502050405020303" pitchFamily="18" charset="0"/>
                    </a:endParaRPr>
                  </a:p>
                </p:txBody>
              </p:sp>
            </p:grpSp>
            <p:sp>
              <p:nvSpPr>
                <p:cNvPr id="141" name="Rounded Rectangle 140"/>
                <p:cNvSpPr/>
                <p:nvPr/>
              </p:nvSpPr>
              <p:spPr>
                <a:xfrm>
                  <a:off x="29870" y="3686023"/>
                  <a:ext cx="2809879" cy="673100"/>
                </a:xfrm>
                <a:prstGeom prst="round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Georgia" panose="02040502050405020303" pitchFamily="18" charset="0"/>
                  </a:endParaRPr>
                </a:p>
              </p:txBody>
            </p:sp>
          </p:grpSp>
          <p:sp>
            <p:nvSpPr>
              <p:cNvPr id="142" name="TextBox 141"/>
              <p:cNvSpPr txBox="1"/>
              <p:nvPr/>
            </p:nvSpPr>
            <p:spPr>
              <a:xfrm>
                <a:off x="507275" y="3674548"/>
                <a:ext cx="23324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:r>
                  <a:rPr lang="bg-BG" sz="1400" b="1" dirty="0">
                    <a:latin typeface="Georgia" panose="02040502050405020303" pitchFamily="18" charset="0"/>
                  </a:rPr>
                  <a:t>ПОЧВЕНИ </a:t>
                </a:r>
              </a:p>
              <a:p>
                <a:pPr marL="285750" indent="-285750">
                  <a:buFontTx/>
                  <a:buChar char="-"/>
                </a:pPr>
                <a:r>
                  <a:rPr lang="bg-BG" sz="1400" b="1" dirty="0">
                    <a:latin typeface="Georgia" panose="02040502050405020303" pitchFamily="18" charset="0"/>
                  </a:rPr>
                  <a:t>МЛЕЧНОКИСЕЛИ </a:t>
                </a:r>
                <a:endParaRPr lang="en-US" sz="1400" b="1" dirty="0">
                  <a:latin typeface="Georgia" panose="02040502050405020303" pitchFamily="18" charset="0"/>
                </a:endParaRPr>
              </a:p>
            </p:txBody>
          </p:sp>
        </p:grpSp>
        <p:grpSp>
          <p:nvGrpSpPr>
            <p:cNvPr id="164" name="Group 163"/>
            <p:cNvGrpSpPr/>
            <p:nvPr/>
          </p:nvGrpSpPr>
          <p:grpSpPr>
            <a:xfrm>
              <a:off x="519824" y="2689608"/>
              <a:ext cx="3427005" cy="1171732"/>
              <a:chOff x="8911752" y="2641600"/>
              <a:chExt cx="3427004" cy="1335805"/>
            </a:xfrm>
          </p:grpSpPr>
          <p:grpSp>
            <p:nvGrpSpPr>
              <p:cNvPr id="115" name="Group 114"/>
              <p:cNvGrpSpPr/>
              <p:nvPr/>
            </p:nvGrpSpPr>
            <p:grpSpPr>
              <a:xfrm>
                <a:off x="8911752" y="2641600"/>
                <a:ext cx="2819401" cy="673100"/>
                <a:chOff x="723899" y="622300"/>
                <a:chExt cx="2819401" cy="673100"/>
              </a:xfrm>
            </p:grpSpPr>
            <p:sp>
              <p:nvSpPr>
                <p:cNvPr id="116" name="Rounded Rectangle 115"/>
                <p:cNvSpPr/>
                <p:nvPr/>
              </p:nvSpPr>
              <p:spPr>
                <a:xfrm>
                  <a:off x="723899" y="622300"/>
                  <a:ext cx="2819401" cy="673100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17" name="TextBox 116"/>
                <p:cNvSpPr txBox="1"/>
                <p:nvPr/>
              </p:nvSpPr>
              <p:spPr>
                <a:xfrm>
                  <a:off x="1127629" y="749151"/>
                  <a:ext cx="20349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g-BG" b="1" dirty="0">
                      <a:latin typeface="Georgia" panose="02040502050405020303" pitchFamily="18" charset="0"/>
                    </a:rPr>
                    <a:t>ГОРИ</a:t>
                  </a:r>
                  <a:endParaRPr lang="en-US" b="1" dirty="0">
                    <a:latin typeface="Georgia" panose="02040502050405020303" pitchFamily="18" charset="0"/>
                  </a:endParaRPr>
                </a:p>
              </p:txBody>
            </p:sp>
          </p:grpSp>
          <p:grpSp>
            <p:nvGrpSpPr>
              <p:cNvPr id="160" name="Group 159"/>
              <p:cNvGrpSpPr/>
              <p:nvPr/>
            </p:nvGrpSpPr>
            <p:grpSpPr>
              <a:xfrm>
                <a:off x="8926276" y="3153134"/>
                <a:ext cx="3412480" cy="824271"/>
                <a:chOff x="23882" y="183511"/>
                <a:chExt cx="3412480" cy="824271"/>
              </a:xfrm>
            </p:grpSpPr>
            <p:sp>
              <p:nvSpPr>
                <p:cNvPr id="161" name="Rounded Rectangle 160"/>
                <p:cNvSpPr/>
                <p:nvPr/>
              </p:nvSpPr>
              <p:spPr>
                <a:xfrm>
                  <a:off x="23882" y="183511"/>
                  <a:ext cx="2809879" cy="698538"/>
                </a:xfrm>
                <a:prstGeom prst="round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162" name="TextBox 161"/>
                <p:cNvSpPr txBox="1"/>
                <p:nvPr/>
              </p:nvSpPr>
              <p:spPr>
                <a:xfrm>
                  <a:off x="85808" y="218317"/>
                  <a:ext cx="3350554" cy="7894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g-BG" sz="1300" b="1" dirty="0">
                      <a:latin typeface="Georgia" panose="02040502050405020303" pitchFamily="18" charset="0"/>
                    </a:rPr>
                    <a:t>Широколистни, иглолистни</a:t>
                  </a:r>
                </a:p>
                <a:p>
                  <a:r>
                    <a:rPr lang="bg-BG" sz="1300" b="1" dirty="0">
                      <a:latin typeface="Georgia" panose="02040502050405020303" pitchFamily="18" charset="0"/>
                    </a:rPr>
                    <a:t>Горски гъби </a:t>
                  </a:r>
                </a:p>
                <a:p>
                  <a:r>
                    <a:rPr lang="bg-BG" sz="1300" dirty="0">
                      <a:latin typeface="Georgia" panose="02040502050405020303" pitchFamily="18" charset="0"/>
                    </a:rPr>
                    <a:t> </a:t>
                  </a:r>
                  <a:endParaRPr lang="en-US" sz="1300" dirty="0">
                    <a:latin typeface="Georgia" panose="02040502050405020303" pitchFamily="18" charset="0"/>
                  </a:endParaRPr>
                </a:p>
              </p:txBody>
            </p:sp>
          </p:grpSp>
        </p:grpSp>
        <p:grpSp>
          <p:nvGrpSpPr>
            <p:cNvPr id="97" name="Group 96"/>
            <p:cNvGrpSpPr/>
            <p:nvPr/>
          </p:nvGrpSpPr>
          <p:grpSpPr>
            <a:xfrm>
              <a:off x="8830570" y="3767063"/>
              <a:ext cx="3181275" cy="673100"/>
              <a:chOff x="8481084" y="648375"/>
              <a:chExt cx="3181275" cy="673100"/>
            </a:xfrm>
          </p:grpSpPr>
          <p:sp>
            <p:nvSpPr>
              <p:cNvPr id="98" name="Rounded Rectangle 97"/>
              <p:cNvSpPr/>
              <p:nvPr/>
            </p:nvSpPr>
            <p:spPr>
              <a:xfrm>
                <a:off x="8496299" y="648375"/>
                <a:ext cx="3166060" cy="673100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Georgia" panose="02040502050405020303" pitchFamily="18" charset="0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8481084" y="809739"/>
                <a:ext cx="31812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g-BG" b="1" dirty="0">
                    <a:solidFill>
                      <a:schemeClr val="bg1"/>
                    </a:solidFill>
                    <a:latin typeface="Georgia" panose="02040502050405020303" pitchFamily="18" charset="0"/>
                  </a:rPr>
                  <a:t>РИБА И АКВАКУЛТУРИ</a:t>
                </a:r>
                <a:endParaRPr lang="en-US" b="1" dirty="0">
                  <a:solidFill>
                    <a:schemeClr val="bg1"/>
                  </a:solidFill>
                  <a:latin typeface="Georgia" panose="02040502050405020303" pitchFamily="18" charset="0"/>
                </a:endParaRPr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8830571" y="4590422"/>
              <a:ext cx="3181275" cy="673100"/>
              <a:chOff x="8481084" y="648375"/>
              <a:chExt cx="3181275" cy="673100"/>
            </a:xfrm>
          </p:grpSpPr>
          <p:sp>
            <p:nvSpPr>
              <p:cNvPr id="101" name="Rounded Rectangle 100"/>
              <p:cNvSpPr/>
              <p:nvPr/>
            </p:nvSpPr>
            <p:spPr>
              <a:xfrm>
                <a:off x="8496299" y="648375"/>
                <a:ext cx="3166060" cy="673100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Georgia" panose="02040502050405020303" pitchFamily="18" charset="0"/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8481084" y="833041"/>
                <a:ext cx="31812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g-BG" b="1" dirty="0">
                    <a:solidFill>
                      <a:schemeClr val="bg1"/>
                    </a:solidFill>
                    <a:latin typeface="Georgia" panose="02040502050405020303" pitchFamily="18" charset="0"/>
                  </a:rPr>
                  <a:t>ПЧЕЛИ И НАСЕКОМИ</a:t>
                </a:r>
                <a:endParaRPr lang="en-US" b="1" dirty="0">
                  <a:solidFill>
                    <a:schemeClr val="bg1"/>
                  </a:solidFill>
                  <a:latin typeface="Georgia" panose="02040502050405020303" pitchFamily="18" charset="0"/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519824" y="5759243"/>
              <a:ext cx="3356141" cy="8925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2000" b="1" dirty="0">
                  <a:solidFill>
                    <a:srgbClr val="FF0000"/>
                  </a:solidFill>
                </a:rPr>
                <a:t>ГОВЕДА</a:t>
              </a:r>
            </a:p>
            <a:p>
              <a:r>
                <a:rPr lang="bg-BG" sz="1600" b="1" dirty="0"/>
                <a:t>ИСКЪРСКО, РОДОПСКО </a:t>
              </a:r>
              <a:r>
                <a:rPr lang="bg-BG" sz="1600" b="1" dirty="0" err="1"/>
                <a:t>КЪСОРОГО</a:t>
              </a:r>
              <a:r>
                <a:rPr lang="bg-BG" sz="1600" b="1" dirty="0"/>
                <a:t>, БЪЛГАРСКО СИВО</a:t>
              </a:r>
              <a:endParaRPr lang="en-US" sz="1600" b="1" dirty="0"/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8415236" y="5588113"/>
              <a:ext cx="2887499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b="1" dirty="0">
                  <a:solidFill>
                    <a:srgbClr val="FF0000"/>
                  </a:solidFill>
                </a:rPr>
                <a:t>ОВЦЕ И КОЗИ</a:t>
              </a:r>
            </a:p>
            <a:p>
              <a:pPr algn="ctr"/>
              <a:r>
                <a:rPr lang="bg-BG" b="1" dirty="0"/>
                <a:t>(37 </a:t>
              </a:r>
              <a:r>
                <a:rPr lang="bg-BG" b="1" dirty="0" err="1"/>
                <a:t>АВТОХОННИ</a:t>
              </a:r>
              <a:r>
                <a:rPr lang="bg-BG" b="1" dirty="0"/>
                <a:t> ПОРОДИ)</a:t>
              </a:r>
              <a:endParaRPr lang="en-US" b="1" dirty="0"/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4664322" y="6050395"/>
              <a:ext cx="2887499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b="1" dirty="0">
                  <a:solidFill>
                    <a:srgbClr val="FF0000"/>
                  </a:solidFill>
                </a:rPr>
                <a:t>СВИНЕ</a:t>
              </a:r>
            </a:p>
            <a:p>
              <a:pPr algn="ctr"/>
              <a:r>
                <a:rPr lang="bg-BG" b="1" dirty="0"/>
                <a:t>(ИЗТОЧНОБАЛКАНСКА)</a:t>
              </a:r>
              <a:endParaRPr lang="en-US" b="1" dirty="0"/>
            </a:p>
          </p:txBody>
        </p:sp>
        <p:grpSp>
          <p:nvGrpSpPr>
            <p:cNvPr id="172" name="Group 171"/>
            <p:cNvGrpSpPr/>
            <p:nvPr/>
          </p:nvGrpSpPr>
          <p:grpSpPr>
            <a:xfrm>
              <a:off x="4337699" y="1766813"/>
              <a:ext cx="3181275" cy="673100"/>
              <a:chOff x="8481084" y="648375"/>
              <a:chExt cx="3181275" cy="673100"/>
            </a:xfrm>
          </p:grpSpPr>
          <p:sp>
            <p:nvSpPr>
              <p:cNvPr id="175" name="Rounded Rectangle 174"/>
              <p:cNvSpPr/>
              <p:nvPr/>
            </p:nvSpPr>
            <p:spPr>
              <a:xfrm>
                <a:off x="8496299" y="648375"/>
                <a:ext cx="3166060" cy="673100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Georgia" panose="02040502050405020303" pitchFamily="18" charset="0"/>
                </a:endParaRPr>
              </a:p>
            </p:txBody>
          </p:sp>
          <p:sp>
            <p:nvSpPr>
              <p:cNvPr id="177" name="TextBox 176"/>
              <p:cNvSpPr txBox="1"/>
              <p:nvPr/>
            </p:nvSpPr>
            <p:spPr>
              <a:xfrm>
                <a:off x="8481084" y="833041"/>
                <a:ext cx="31812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g-BG" b="1" dirty="0">
                    <a:solidFill>
                      <a:schemeClr val="bg1"/>
                    </a:solidFill>
                    <a:latin typeface="Georgia" panose="02040502050405020303" pitchFamily="18" charset="0"/>
                  </a:rPr>
                  <a:t>РАСТЕНИЕВЪДСТВО</a:t>
                </a:r>
                <a:endParaRPr lang="en-US" b="1" dirty="0">
                  <a:solidFill>
                    <a:schemeClr val="bg1"/>
                  </a:solidFill>
                  <a:latin typeface="Georgia" panose="02040502050405020303" pitchFamily="18" charset="0"/>
                </a:endParaRPr>
              </a:p>
            </p:txBody>
          </p:sp>
        </p:grpSp>
        <p:sp>
          <p:nvSpPr>
            <p:cNvPr id="178" name="TextBox 177"/>
            <p:cNvSpPr txBox="1"/>
            <p:nvPr/>
          </p:nvSpPr>
          <p:spPr>
            <a:xfrm>
              <a:off x="519824" y="1758262"/>
              <a:ext cx="2887499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b="1" dirty="0">
                  <a:solidFill>
                    <a:srgbClr val="FF0000"/>
                  </a:solidFill>
                </a:rPr>
                <a:t>СЕМЕННА БАНКА</a:t>
              </a:r>
            </a:p>
            <a:p>
              <a:pPr algn="ctr"/>
              <a:r>
                <a:rPr lang="bg-BG" b="1" dirty="0"/>
                <a:t>(САДОВО)</a:t>
              </a:r>
              <a:endParaRPr lang="en-US" b="1" dirty="0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8845786" y="1762986"/>
              <a:ext cx="2887499" cy="17543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b="1" dirty="0">
                  <a:solidFill>
                    <a:srgbClr val="FF0000"/>
                  </a:solidFill>
                </a:rPr>
                <a:t>ВЕГЕТАТИВНО РАЗМНОЖАВАЩИ СЕ</a:t>
              </a:r>
            </a:p>
            <a:p>
              <a:pPr marL="285750" indent="-285750">
                <a:buFontTx/>
                <a:buChar char="-"/>
              </a:pPr>
              <a:r>
                <a:rPr lang="bg-BG" b="1" dirty="0"/>
                <a:t>Билки</a:t>
              </a:r>
            </a:p>
            <a:p>
              <a:pPr marL="285750" indent="-285750">
                <a:buFontTx/>
                <a:buChar char="-"/>
              </a:pPr>
              <a:r>
                <a:rPr lang="bg-BG" b="1" dirty="0"/>
                <a:t>Подправки</a:t>
              </a:r>
            </a:p>
            <a:p>
              <a:pPr marL="285750" indent="-285750">
                <a:buFontTx/>
                <a:buChar char="-"/>
              </a:pPr>
              <a:r>
                <a:rPr lang="bg-BG" b="1" dirty="0"/>
                <a:t>Етеричномаслени</a:t>
              </a:r>
            </a:p>
            <a:p>
              <a:pPr marL="285750" indent="-285750">
                <a:buFontTx/>
                <a:buChar char="-"/>
              </a:pPr>
              <a:r>
                <a:rPr lang="bg-BG" b="1" dirty="0" err="1"/>
                <a:t>Дребноплодни</a:t>
              </a:r>
              <a:r>
                <a:rPr lang="bg-BG" b="1" dirty="0"/>
                <a:t> и др.</a:t>
              </a:r>
              <a:endParaRPr lang="en-US" b="1" dirty="0"/>
            </a:p>
          </p:txBody>
        </p:sp>
        <p:sp>
          <p:nvSpPr>
            <p:cNvPr id="4" name="Up Arrow 3"/>
            <p:cNvSpPr/>
            <p:nvPr/>
          </p:nvSpPr>
          <p:spPr>
            <a:xfrm>
              <a:off x="5935944" y="2508153"/>
              <a:ext cx="220228" cy="463019"/>
            </a:xfrm>
            <a:prstGeom prst="up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Arrow 5"/>
            <p:cNvSpPr/>
            <p:nvPr/>
          </p:nvSpPr>
          <p:spPr>
            <a:xfrm rot="727708">
              <a:off x="7569267" y="3984231"/>
              <a:ext cx="1193894" cy="226760"/>
            </a:xfrm>
            <a:prstGeom prst="right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ight Arrow 185"/>
            <p:cNvSpPr/>
            <p:nvPr/>
          </p:nvSpPr>
          <p:spPr>
            <a:xfrm rot="1142263">
              <a:off x="7190213" y="4544622"/>
              <a:ext cx="1540229" cy="246639"/>
            </a:xfrm>
            <a:prstGeom prst="right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ight Arrow 192"/>
            <p:cNvSpPr/>
            <p:nvPr/>
          </p:nvSpPr>
          <p:spPr>
            <a:xfrm rot="9973239">
              <a:off x="3418820" y="4394520"/>
              <a:ext cx="1288978" cy="230377"/>
            </a:xfrm>
            <a:prstGeom prst="right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ight Arrow 193"/>
            <p:cNvSpPr/>
            <p:nvPr/>
          </p:nvSpPr>
          <p:spPr>
            <a:xfrm rot="11332500">
              <a:off x="3406279" y="3441642"/>
              <a:ext cx="1071056" cy="239421"/>
            </a:xfrm>
            <a:prstGeom prst="right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ight Arrow 194"/>
            <p:cNvSpPr/>
            <p:nvPr/>
          </p:nvSpPr>
          <p:spPr>
            <a:xfrm rot="5400000">
              <a:off x="5893393" y="4778150"/>
              <a:ext cx="331742" cy="246640"/>
            </a:xfrm>
            <a:prstGeom prst="right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>
              <a:stCxn id="177" idx="3"/>
            </p:cNvCxnSpPr>
            <p:nvPr/>
          </p:nvCxnSpPr>
          <p:spPr>
            <a:xfrm>
              <a:off x="7518974" y="2136145"/>
              <a:ext cx="1311596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Arrow Connector 195"/>
            <p:cNvCxnSpPr/>
            <p:nvPr/>
          </p:nvCxnSpPr>
          <p:spPr>
            <a:xfrm flipH="1">
              <a:off x="3506513" y="2136145"/>
              <a:ext cx="807315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Arrow Connector 196"/>
            <p:cNvCxnSpPr>
              <a:endCxn id="168" idx="1"/>
            </p:cNvCxnSpPr>
            <p:nvPr/>
          </p:nvCxnSpPr>
          <p:spPr>
            <a:xfrm>
              <a:off x="7533564" y="5527343"/>
              <a:ext cx="881672" cy="383936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Arrow Connector 197"/>
            <p:cNvCxnSpPr>
              <a:stCxn id="110" idx="1"/>
            </p:cNvCxnSpPr>
            <p:nvPr/>
          </p:nvCxnSpPr>
          <p:spPr>
            <a:xfrm flipH="1">
              <a:off x="3946830" y="5447095"/>
              <a:ext cx="672472" cy="6033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Arrow Connector 198"/>
            <p:cNvCxnSpPr/>
            <p:nvPr/>
          </p:nvCxnSpPr>
          <p:spPr>
            <a:xfrm>
              <a:off x="6173813" y="5810941"/>
              <a:ext cx="90866" cy="184996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1447800" y="707141"/>
            <a:ext cx="10915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Зародишна плазма (</a:t>
            </a:r>
            <a:r>
              <a:rPr lang="bg-BG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генбанките</a:t>
            </a:r>
            <a:r>
              <a:rPr lang="bg-BG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)- бъдещето на България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54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97972" y="1839672"/>
            <a:ext cx="11244855" cy="4643406"/>
            <a:chOff x="297972" y="1839672"/>
            <a:chExt cx="11244855" cy="4643406"/>
          </a:xfrm>
        </p:grpSpPr>
        <p:grpSp>
          <p:nvGrpSpPr>
            <p:cNvPr id="2" name="Group 1"/>
            <p:cNvGrpSpPr/>
            <p:nvPr/>
          </p:nvGrpSpPr>
          <p:grpSpPr>
            <a:xfrm>
              <a:off x="297972" y="1839672"/>
              <a:ext cx="11244855" cy="4643406"/>
              <a:chOff x="297972" y="1839672"/>
              <a:chExt cx="11244855" cy="4643406"/>
            </a:xfrm>
          </p:grpSpPr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D401EA5A-1422-41E5-A98F-1BB9CC34564B}"/>
                  </a:ext>
                </a:extLst>
              </p:cNvPr>
              <p:cNvSpPr txBox="1"/>
              <p:nvPr/>
            </p:nvSpPr>
            <p:spPr>
              <a:xfrm>
                <a:off x="4511727" y="3306376"/>
                <a:ext cx="2217627" cy="1200329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g-BG" b="1" dirty="0">
                    <a:solidFill>
                      <a:schemeClr val="bg1"/>
                    </a:solidFill>
                  </a:rPr>
                  <a:t>Система за управление на земеделските стопанства</a:t>
                </a:r>
                <a:endParaRPr lang="en-GB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4842346" y="4508781"/>
                <a:ext cx="1733384" cy="923330"/>
              </a:xfrm>
              <a:prstGeom prst="rect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g-BG" dirty="0"/>
                  <a:t>Система за оптимизация на посева</a:t>
                </a:r>
                <a:endParaRPr lang="en-US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4842346" y="5836747"/>
                <a:ext cx="1733384" cy="646331"/>
              </a:xfrm>
              <a:prstGeom prst="rect">
                <a:avLst/>
              </a:prstGeom>
              <a:noFill/>
              <a:ln w="158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g-BG" dirty="0"/>
                  <a:t>Семенна база данни</a:t>
                </a:r>
                <a:endParaRPr lang="en-US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729354" y="3527512"/>
                <a:ext cx="1294736" cy="646331"/>
              </a:xfrm>
              <a:prstGeom prst="rect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g-BG" dirty="0"/>
                  <a:t>Поливна система</a:t>
                </a:r>
                <a:endParaRPr lang="en-US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842346" y="2386448"/>
                <a:ext cx="1733384" cy="923330"/>
              </a:xfrm>
              <a:prstGeom prst="rect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g-BG" dirty="0"/>
                  <a:t>База данни, свързана с климата</a:t>
                </a:r>
                <a:endParaRPr 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784933" y="3490695"/>
                <a:ext cx="1733384" cy="923330"/>
              </a:xfrm>
              <a:prstGeom prst="rect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g-BG" dirty="0"/>
                  <a:t>Система за земеделско оборудване</a:t>
                </a:r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223098" y="5462130"/>
                <a:ext cx="2954573" cy="646331"/>
              </a:xfrm>
              <a:prstGeom prst="rect">
                <a:avLst/>
              </a:prstGeom>
              <a:noFill/>
              <a:ln w="158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bg-BG" dirty="0"/>
                  <a:t>Б</a:t>
                </a:r>
                <a:r>
                  <a:rPr lang="ru-RU" dirty="0"/>
                  <a:t>аза данни за работата на фермата</a:t>
                </a:r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958853" y="4508781"/>
                <a:ext cx="17497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/>
                  <a:t>Полски сензори</a:t>
                </a:r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8473252" y="3795236"/>
                <a:ext cx="20651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g-BG" dirty="0"/>
                  <a:t>Напоителна мрежа</a:t>
                </a:r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7889647" y="3125361"/>
                <a:ext cx="36531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/>
                  <a:t>Приложение </a:t>
                </a:r>
                <a:r>
                  <a:rPr lang="ru-RU" dirty="0" smtClean="0"/>
                  <a:t>на поливната </a:t>
                </a:r>
                <a:r>
                  <a:rPr lang="ru-RU" dirty="0"/>
                  <a:t>система</a:t>
                </a:r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751804" y="2340281"/>
                <a:ext cx="350801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/>
                  <a:t>Приложение на метериолгичните</a:t>
                </a:r>
              </a:p>
              <a:p>
                <a:r>
                  <a:rPr lang="ru-RU" dirty="0"/>
                  <a:t>прогнози </a:t>
                </a:r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7151997" y="1839672"/>
                <a:ext cx="28015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/>
                  <a:t>Метериологична прогноза</a:t>
                </a:r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97972" y="1948271"/>
                <a:ext cx="37298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g-BG" dirty="0"/>
                  <a:t>Записи за проследяване на климата</a:t>
                </a:r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09290" y="2780085"/>
                <a:ext cx="240052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/>
                  <a:t>Сензори за влажност, </a:t>
                </a:r>
              </a:p>
              <a:p>
                <a:r>
                  <a:rPr lang="ru-RU" dirty="0"/>
                  <a:t>валежи и температура</a:t>
                </a:r>
                <a:endParaRPr lang="en-US" dirty="0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 flipH="1" flipV="1">
                <a:off x="3872285" y="2317603"/>
                <a:ext cx="970061" cy="34584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endCxn id="15" idx="1"/>
              </p:cNvCxnSpPr>
              <p:nvPr/>
            </p:nvCxnSpPr>
            <p:spPr>
              <a:xfrm flipV="1">
                <a:off x="6306712" y="2024338"/>
                <a:ext cx="845285" cy="357588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endCxn id="14" idx="1"/>
              </p:cNvCxnSpPr>
              <p:nvPr/>
            </p:nvCxnSpPr>
            <p:spPr>
              <a:xfrm>
                <a:off x="6583683" y="2663447"/>
                <a:ext cx="1168121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7" idx="0"/>
                <a:endCxn id="13" idx="1"/>
              </p:cNvCxnSpPr>
              <p:nvPr/>
            </p:nvCxnSpPr>
            <p:spPr>
              <a:xfrm flipV="1">
                <a:off x="7376722" y="3310027"/>
                <a:ext cx="512925" cy="217485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12" idx="1"/>
                <a:endCxn id="7" idx="3"/>
              </p:cNvCxnSpPr>
              <p:nvPr/>
            </p:nvCxnSpPr>
            <p:spPr>
              <a:xfrm flipH="1" flipV="1">
                <a:off x="8024090" y="3850678"/>
                <a:ext cx="449162" cy="12922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stCxn id="11" idx="1"/>
                <a:endCxn id="7" idx="2"/>
              </p:cNvCxnSpPr>
              <p:nvPr/>
            </p:nvCxnSpPr>
            <p:spPr>
              <a:xfrm flipH="1" flipV="1">
                <a:off x="7376722" y="4173843"/>
                <a:ext cx="582131" cy="51960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5709038" y="5495479"/>
                <a:ext cx="2" cy="412827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 flipV="1">
                <a:off x="6583683" y="5149635"/>
                <a:ext cx="970061" cy="34584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3872285" y="5127548"/>
                <a:ext cx="970062" cy="501975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1792941" y="5544652"/>
                <a:ext cx="1978986" cy="923330"/>
              </a:xfrm>
              <a:prstGeom prst="rect">
                <a:avLst/>
              </a:prstGeom>
              <a:noFill/>
              <a:ln w="158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g-BG" dirty="0"/>
                  <a:t>Интегрирано управление на вредителите</a:t>
                </a:r>
                <a:endParaRPr lang="en-US" dirty="0"/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 flipH="1" flipV="1">
                <a:off x="1591805" y="3384335"/>
                <a:ext cx="1056668" cy="322815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Rectangle 28"/>
            <p:cNvSpPr/>
            <p:nvPr/>
          </p:nvSpPr>
          <p:spPr>
            <a:xfrm>
              <a:off x="876178" y="4395401"/>
              <a:ext cx="123894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/>
                <a:t>Дронове и роботи</a:t>
              </a:r>
              <a:endParaRPr lang="en-US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1676208" y="4164568"/>
              <a:ext cx="955101" cy="3494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1595303" y="649904"/>
            <a:ext cx="8388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Дигитално и интелигентно земеделие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05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37725" y="1271119"/>
            <a:ext cx="11672175" cy="5425588"/>
            <a:chOff x="519825" y="876672"/>
            <a:chExt cx="11672175" cy="5425588"/>
          </a:xfrm>
        </p:grpSpPr>
        <p:grpSp>
          <p:nvGrpSpPr>
            <p:cNvPr id="3" name="Group 2"/>
            <p:cNvGrpSpPr/>
            <p:nvPr/>
          </p:nvGrpSpPr>
          <p:grpSpPr>
            <a:xfrm>
              <a:off x="4489394" y="3012115"/>
              <a:ext cx="3062427" cy="1644659"/>
              <a:chOff x="4352914" y="3038759"/>
              <a:chExt cx="2974052" cy="172720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4352914" y="3038759"/>
                <a:ext cx="2959100" cy="1727200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Georgia" panose="02040502050405020303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365933" y="3659593"/>
                <a:ext cx="2961033" cy="678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g-BG" b="1" dirty="0">
                    <a:solidFill>
                      <a:schemeClr val="bg1"/>
                    </a:solidFill>
                    <a:latin typeface="Georgia" panose="02040502050405020303" pitchFamily="18" charset="0"/>
                  </a:rPr>
                  <a:t>МИКРОБИОМ</a:t>
                </a:r>
              </a:p>
              <a:p>
                <a:endParaRPr lang="en-US" b="1" dirty="0">
                  <a:solidFill>
                    <a:schemeClr val="bg1"/>
                  </a:solidFill>
                  <a:latin typeface="Georgia" panose="02040502050405020303" pitchFamily="18" charset="0"/>
                </a:endParaRPr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4769428" y="5629160"/>
              <a:ext cx="3080685" cy="673100"/>
              <a:chOff x="723899" y="622300"/>
              <a:chExt cx="3080685" cy="673100"/>
            </a:xfrm>
          </p:grpSpPr>
          <p:sp>
            <p:nvSpPr>
              <p:cNvPr id="110" name="Rounded Rectangle 109"/>
              <p:cNvSpPr/>
              <p:nvPr/>
            </p:nvSpPr>
            <p:spPr>
              <a:xfrm>
                <a:off x="723899" y="622300"/>
                <a:ext cx="2819401" cy="673100"/>
              </a:xfrm>
              <a:prstGeom prst="round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Georgia" panose="02040502050405020303" pitchFamily="18" charset="0"/>
                </a:endParaRP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723899" y="774184"/>
                <a:ext cx="30806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g-BG" b="1" dirty="0">
                    <a:solidFill>
                      <a:schemeClr val="bg1"/>
                    </a:solidFill>
                    <a:latin typeface="Georgia" panose="02040502050405020303" pitchFamily="18" charset="0"/>
                  </a:rPr>
                  <a:t>ЧОВЕКА</a:t>
                </a:r>
                <a:endParaRPr lang="en-US" b="1" dirty="0">
                  <a:solidFill>
                    <a:schemeClr val="bg1"/>
                  </a:solidFill>
                  <a:latin typeface="Georgia" panose="02040502050405020303" pitchFamily="18" charset="0"/>
                </a:endParaRPr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591195" y="4852162"/>
              <a:ext cx="2885637" cy="1148269"/>
              <a:chOff x="723899" y="622300"/>
              <a:chExt cx="2885637" cy="673100"/>
            </a:xfrm>
          </p:grpSpPr>
          <p:sp>
            <p:nvSpPr>
              <p:cNvPr id="125" name="Rounded Rectangle 124"/>
              <p:cNvSpPr/>
              <p:nvPr/>
            </p:nvSpPr>
            <p:spPr>
              <a:xfrm>
                <a:off x="723899" y="622300"/>
                <a:ext cx="2819401" cy="673100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Georgia" panose="02040502050405020303" pitchFamily="18" charset="0"/>
                </a:endParaRP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723900" y="723090"/>
                <a:ext cx="2885636" cy="541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g-BG" b="1" dirty="0">
                    <a:solidFill>
                      <a:schemeClr val="bg1"/>
                    </a:solidFill>
                    <a:latin typeface="Georgia" panose="02040502050405020303" pitchFamily="18" charset="0"/>
                  </a:rPr>
                  <a:t>БИОМАСА, ОТПАДЪЦИ, </a:t>
                </a:r>
                <a:r>
                  <a:rPr lang="bg-BG" b="1" dirty="0" err="1">
                    <a:solidFill>
                      <a:schemeClr val="bg1"/>
                    </a:solidFill>
                    <a:latin typeface="Georgia" panose="02040502050405020303" pitchFamily="18" charset="0"/>
                  </a:rPr>
                  <a:t>КОМПОСТ</a:t>
                </a:r>
                <a:endParaRPr lang="en-US" b="1" dirty="0">
                  <a:solidFill>
                    <a:schemeClr val="bg1"/>
                  </a:solidFill>
                  <a:latin typeface="Georgia" panose="02040502050405020303" pitchFamily="18" charset="0"/>
                </a:endParaRPr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>
              <a:off x="519825" y="2689607"/>
              <a:ext cx="2819402" cy="871745"/>
              <a:chOff x="723899" y="622300"/>
              <a:chExt cx="2819401" cy="993812"/>
            </a:xfrm>
          </p:grpSpPr>
          <p:sp>
            <p:nvSpPr>
              <p:cNvPr id="116" name="Rounded Rectangle 115"/>
              <p:cNvSpPr/>
              <p:nvPr/>
            </p:nvSpPr>
            <p:spPr>
              <a:xfrm>
                <a:off x="723899" y="622300"/>
                <a:ext cx="2819401" cy="993812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Georgia" panose="02040502050405020303" pitchFamily="18" charset="0"/>
                </a:endParaRP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1127629" y="749151"/>
                <a:ext cx="2034955" cy="736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g-BG" b="1" dirty="0">
                    <a:latin typeface="Georgia" panose="02040502050405020303" pitchFamily="18" charset="0"/>
                  </a:rPr>
                  <a:t>ЗЕМЕДЕЛСКИ РАСТЕНИЯ</a:t>
                </a:r>
                <a:endParaRPr lang="en-US" b="1" dirty="0">
                  <a:latin typeface="Georgia" panose="02040502050405020303" pitchFamily="18" charset="0"/>
                </a:endParaRPr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8166214" y="2112362"/>
              <a:ext cx="4025786" cy="989150"/>
              <a:chOff x="8481084" y="648375"/>
              <a:chExt cx="3181275" cy="807695"/>
            </a:xfrm>
          </p:grpSpPr>
          <p:sp>
            <p:nvSpPr>
              <p:cNvPr id="98" name="Rounded Rectangle 97"/>
              <p:cNvSpPr/>
              <p:nvPr/>
            </p:nvSpPr>
            <p:spPr>
              <a:xfrm>
                <a:off x="8496299" y="648375"/>
                <a:ext cx="3166060" cy="673100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Georgia" panose="02040502050405020303" pitchFamily="18" charset="0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8481084" y="809739"/>
                <a:ext cx="31812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g-BG" b="1" dirty="0">
                    <a:solidFill>
                      <a:schemeClr val="bg1"/>
                    </a:solidFill>
                    <a:latin typeface="Georgia" panose="02040502050405020303" pitchFamily="18" charset="0"/>
                  </a:rPr>
                  <a:t>ЖИВОТИНСКИ </a:t>
                </a:r>
                <a:r>
                  <a:rPr lang="bg-BG" b="1" dirty="0" err="1">
                    <a:solidFill>
                      <a:schemeClr val="bg1"/>
                    </a:solidFill>
                    <a:latin typeface="Georgia" panose="02040502050405020303" pitchFamily="18" charset="0"/>
                  </a:rPr>
                  <a:t>МИКРОБИОМ</a:t>
                </a:r>
                <a:endParaRPr lang="en-US" b="1" dirty="0">
                  <a:solidFill>
                    <a:schemeClr val="bg1"/>
                  </a:solidFill>
                  <a:latin typeface="Georgia" panose="02040502050405020303" pitchFamily="18" charset="0"/>
                </a:endParaRPr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8830571" y="4590422"/>
              <a:ext cx="3181275" cy="673100"/>
              <a:chOff x="8481084" y="648375"/>
              <a:chExt cx="3181275" cy="673100"/>
            </a:xfrm>
          </p:grpSpPr>
          <p:sp>
            <p:nvSpPr>
              <p:cNvPr id="101" name="Rounded Rectangle 100"/>
              <p:cNvSpPr/>
              <p:nvPr/>
            </p:nvSpPr>
            <p:spPr>
              <a:xfrm>
                <a:off x="8496299" y="648375"/>
                <a:ext cx="3166060" cy="673100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Georgia" panose="02040502050405020303" pitchFamily="18" charset="0"/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8481084" y="833041"/>
                <a:ext cx="31812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g-BG" b="1" dirty="0">
                    <a:solidFill>
                      <a:schemeClr val="bg1"/>
                    </a:solidFill>
                    <a:latin typeface="Georgia" panose="02040502050405020303" pitchFamily="18" charset="0"/>
                  </a:rPr>
                  <a:t>ОТПАДЪЦИ И </a:t>
                </a:r>
                <a:r>
                  <a:rPr lang="bg-BG" b="1" dirty="0" err="1">
                    <a:solidFill>
                      <a:schemeClr val="bg1"/>
                    </a:solidFill>
                    <a:latin typeface="Georgia" panose="02040502050405020303" pitchFamily="18" charset="0"/>
                  </a:rPr>
                  <a:t>БИОГАЗ</a:t>
                </a:r>
                <a:endParaRPr lang="en-US" b="1" dirty="0">
                  <a:solidFill>
                    <a:schemeClr val="bg1"/>
                  </a:solidFill>
                  <a:latin typeface="Georgia" panose="02040502050405020303" pitchFamily="18" charset="0"/>
                </a:endParaRPr>
              </a:p>
            </p:txBody>
          </p:sp>
        </p:grpSp>
        <p:grpSp>
          <p:nvGrpSpPr>
            <p:cNvPr id="172" name="Group 171"/>
            <p:cNvGrpSpPr/>
            <p:nvPr/>
          </p:nvGrpSpPr>
          <p:grpSpPr>
            <a:xfrm>
              <a:off x="4517433" y="876672"/>
              <a:ext cx="3181275" cy="673100"/>
              <a:chOff x="8481084" y="648375"/>
              <a:chExt cx="3181275" cy="673100"/>
            </a:xfrm>
          </p:grpSpPr>
          <p:sp>
            <p:nvSpPr>
              <p:cNvPr id="175" name="Rounded Rectangle 174"/>
              <p:cNvSpPr/>
              <p:nvPr/>
            </p:nvSpPr>
            <p:spPr>
              <a:xfrm>
                <a:off x="8496299" y="648375"/>
                <a:ext cx="3166060" cy="673100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Georgia" panose="02040502050405020303" pitchFamily="18" charset="0"/>
                </a:endParaRPr>
              </a:p>
            </p:txBody>
          </p:sp>
          <p:sp>
            <p:nvSpPr>
              <p:cNvPr id="177" name="TextBox 176"/>
              <p:cNvSpPr txBox="1"/>
              <p:nvPr/>
            </p:nvSpPr>
            <p:spPr>
              <a:xfrm>
                <a:off x="8481084" y="833041"/>
                <a:ext cx="31812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g-BG" b="1" dirty="0">
                    <a:solidFill>
                      <a:schemeClr val="bg1"/>
                    </a:solidFill>
                    <a:latin typeface="Georgia" panose="02040502050405020303" pitchFamily="18" charset="0"/>
                  </a:rPr>
                  <a:t>ПОЧВЕН </a:t>
                </a:r>
                <a:r>
                  <a:rPr lang="bg-BG" b="1" dirty="0" err="1">
                    <a:solidFill>
                      <a:schemeClr val="bg1"/>
                    </a:solidFill>
                    <a:latin typeface="Georgia" panose="02040502050405020303" pitchFamily="18" charset="0"/>
                  </a:rPr>
                  <a:t>МИКРОБИОМ</a:t>
                </a:r>
                <a:endParaRPr lang="en-US" b="1" dirty="0">
                  <a:solidFill>
                    <a:schemeClr val="bg1"/>
                  </a:solidFill>
                  <a:latin typeface="Georgia" panose="02040502050405020303" pitchFamily="18" charset="0"/>
                </a:endParaRPr>
              </a:p>
            </p:txBody>
          </p:sp>
        </p:grpSp>
        <p:sp>
          <p:nvSpPr>
            <p:cNvPr id="178" name="TextBox 177"/>
            <p:cNvSpPr txBox="1"/>
            <p:nvPr/>
          </p:nvSpPr>
          <p:spPr>
            <a:xfrm>
              <a:off x="4592418" y="1578211"/>
              <a:ext cx="3127507" cy="923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b="1" dirty="0" err="1"/>
                <a:t>БИОТОРОВЕ</a:t>
              </a:r>
              <a:r>
                <a:rPr lang="bg-BG" b="1" dirty="0"/>
                <a:t>, БАКТЕРИИ</a:t>
              </a:r>
              <a:r>
                <a:rPr lang="en-US" b="1" dirty="0"/>
                <a:t> </a:t>
              </a:r>
              <a:r>
                <a:rPr lang="bg-BG" b="1" dirty="0"/>
                <a:t>–</a:t>
              </a:r>
              <a:r>
                <a:rPr lang="en-US" b="1" dirty="0"/>
                <a:t> Bacillus, Pseudomonas, </a:t>
              </a:r>
              <a:r>
                <a:rPr lang="bg-BG" b="1" dirty="0"/>
                <a:t>микоризни гъби </a:t>
              </a:r>
              <a:endParaRPr lang="en-US" b="1" dirty="0"/>
            </a:p>
          </p:txBody>
        </p:sp>
        <p:sp>
          <p:nvSpPr>
            <p:cNvPr id="4" name="Up Arrow 3"/>
            <p:cNvSpPr/>
            <p:nvPr/>
          </p:nvSpPr>
          <p:spPr>
            <a:xfrm>
              <a:off x="5935944" y="2508153"/>
              <a:ext cx="220228" cy="463019"/>
            </a:xfrm>
            <a:prstGeom prst="up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Arrow 5"/>
            <p:cNvSpPr/>
            <p:nvPr/>
          </p:nvSpPr>
          <p:spPr>
            <a:xfrm rot="19826827">
              <a:off x="6994061" y="2849482"/>
              <a:ext cx="1193894" cy="226760"/>
            </a:xfrm>
            <a:prstGeom prst="right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ight Arrow 185"/>
            <p:cNvSpPr/>
            <p:nvPr/>
          </p:nvSpPr>
          <p:spPr>
            <a:xfrm rot="1142263">
              <a:off x="7190213" y="4544622"/>
              <a:ext cx="1540229" cy="246639"/>
            </a:xfrm>
            <a:prstGeom prst="right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ight Arrow 192"/>
            <p:cNvSpPr/>
            <p:nvPr/>
          </p:nvSpPr>
          <p:spPr>
            <a:xfrm rot="8689274">
              <a:off x="3441944" y="4737826"/>
              <a:ext cx="1540229" cy="246639"/>
            </a:xfrm>
            <a:prstGeom prst="right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ight Arrow 193"/>
            <p:cNvSpPr/>
            <p:nvPr/>
          </p:nvSpPr>
          <p:spPr>
            <a:xfrm rot="11332500">
              <a:off x="3406279" y="3441642"/>
              <a:ext cx="1071056" cy="239421"/>
            </a:xfrm>
            <a:prstGeom prst="right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ight Arrow 194"/>
            <p:cNvSpPr/>
            <p:nvPr/>
          </p:nvSpPr>
          <p:spPr>
            <a:xfrm rot="5400000">
              <a:off x="5697511" y="4974031"/>
              <a:ext cx="723505" cy="246640"/>
            </a:xfrm>
            <a:prstGeom prst="right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624980" y="3012115"/>
              <a:ext cx="3127507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b="1" dirty="0"/>
                <a:t>МЕТАН </a:t>
              </a:r>
              <a:endParaRPr lang="en-US" b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48806" y="3632595"/>
              <a:ext cx="2819400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b="1" dirty="0"/>
                <a:t>БИОПЕСТИЦИДИ </a:t>
              </a:r>
              <a:endParaRPr lang="en-US" b="1" dirty="0"/>
            </a:p>
          </p:txBody>
        </p:sp>
        <p:sp>
          <p:nvSpPr>
            <p:cNvPr id="12" name="Bent Arrow 11"/>
            <p:cNvSpPr/>
            <p:nvPr/>
          </p:nvSpPr>
          <p:spPr>
            <a:xfrm>
              <a:off x="1929526" y="959116"/>
              <a:ext cx="2662892" cy="1730491"/>
            </a:xfrm>
            <a:prstGeom prst="bentArrow">
              <a:avLst>
                <a:gd name="adj1" fmla="val 5049"/>
                <a:gd name="adj2" fmla="val 7497"/>
                <a:gd name="adj3" fmla="val 32277"/>
                <a:gd name="adj4" fmla="val 39626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" name="Bent Arrow 54"/>
            <p:cNvSpPr/>
            <p:nvPr/>
          </p:nvSpPr>
          <p:spPr>
            <a:xfrm rot="5400000">
              <a:off x="8691294" y="165174"/>
              <a:ext cx="948524" cy="2891262"/>
            </a:xfrm>
            <a:prstGeom prst="bentArrow">
              <a:avLst>
                <a:gd name="adj1" fmla="val 11777"/>
                <a:gd name="adj2" fmla="val 12101"/>
                <a:gd name="adj3" fmla="val 50000"/>
                <a:gd name="adj4" fmla="val 50000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10290412" y="3447208"/>
              <a:ext cx="138404" cy="1042905"/>
            </a:xfrm>
            <a:prstGeom prst="down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 rot="9236546">
              <a:off x="7700393" y="5701469"/>
              <a:ext cx="1797872" cy="216936"/>
            </a:xfrm>
            <a:prstGeom prst="rightArrow">
              <a:avLst>
                <a:gd name="adj1" fmla="val 50000"/>
                <a:gd name="adj2" fmla="val 12482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ight Arrow 57"/>
            <p:cNvSpPr/>
            <p:nvPr/>
          </p:nvSpPr>
          <p:spPr>
            <a:xfrm rot="11333279">
              <a:off x="3402888" y="5883986"/>
              <a:ext cx="1245361" cy="208975"/>
            </a:xfrm>
            <a:prstGeom prst="rightArrow">
              <a:avLst>
                <a:gd name="adj1" fmla="val 50000"/>
                <a:gd name="adj2" fmla="val 12482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ight Arrow 58"/>
            <p:cNvSpPr/>
            <p:nvPr/>
          </p:nvSpPr>
          <p:spPr>
            <a:xfrm rot="16200000">
              <a:off x="1536765" y="4321235"/>
              <a:ext cx="703243" cy="140239"/>
            </a:xfrm>
            <a:prstGeom prst="rightArrow">
              <a:avLst>
                <a:gd name="adj1" fmla="val 50000"/>
                <a:gd name="adj2" fmla="val 12482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35005" y="681144"/>
            <a:ext cx="5019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Вездесъщите микроби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95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3D2DFB3-FD08-F91B-F334-10C245A44D27}"/>
              </a:ext>
            </a:extLst>
          </p:cNvPr>
          <p:cNvSpPr txBox="1"/>
          <p:nvPr/>
        </p:nvSpPr>
        <p:spPr>
          <a:xfrm>
            <a:off x="189782" y="4157492"/>
            <a:ext cx="2863970" cy="26930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33901C"/>
                </a:solidFill>
                <a:effectLst/>
                <a:uLnTx/>
                <a:uFillTx/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Над 500 изявени български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33901C"/>
                </a:solidFill>
                <a:effectLst/>
                <a:uLnTx/>
                <a:uFillTx/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аграрни учени са разпилени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33901C"/>
                </a:solidFill>
                <a:effectLst/>
                <a:uLnTx/>
                <a:uFillTx/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по целия свят: САЩ, Русия,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33901C"/>
                </a:solidFill>
                <a:effectLst/>
                <a:uLnTx/>
                <a:uFillTx/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Япония, Канада, Германия,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33901C"/>
                </a:solidFill>
                <a:effectLst/>
                <a:uLnTx/>
                <a:uFillTx/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Франция, Италия, Холандия,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33901C"/>
                </a:solidFill>
                <a:effectLst/>
                <a:uLnTx/>
                <a:uFillTx/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Белгия, Индия и много други.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33901C"/>
                </a:solidFill>
                <a:effectLst/>
                <a:uLnTx/>
                <a:uFillTx/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Какво сме подарили на света?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33901C"/>
                </a:solidFill>
                <a:effectLst/>
                <a:uLnTx/>
                <a:uFillTx/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Можем, а защо не го правим 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901C"/>
                </a:solidFill>
                <a:effectLst/>
                <a:uLnTx/>
                <a:uFillTx/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тук, в 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33901C"/>
                </a:solidFill>
                <a:effectLst/>
                <a:uLnTx/>
                <a:uFillTx/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България?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33901C"/>
                </a:solidFill>
                <a:effectLst/>
                <a:uLnTx/>
                <a:uFillTx/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Защо благодарение на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33901C"/>
                </a:solidFill>
                <a:effectLst/>
                <a:uLnTx/>
                <a:uFillTx/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българи купуваме от света,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33901C"/>
                </a:solidFill>
                <a:effectLst/>
                <a:uLnTx/>
                <a:uFillTx/>
                <a:latin typeface="Montserrat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а не му продаваме?</a:t>
            </a:r>
            <a:endParaRPr kumimoji="0" lang="bg-BG" sz="1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ontserrat" panose="000005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048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8062" r="23979"/>
          <a:stretch/>
        </p:blipFill>
        <p:spPr>
          <a:xfrm>
            <a:off x="3661525" y="4033498"/>
            <a:ext cx="1637606" cy="2171962"/>
          </a:xfrm>
          <a:prstGeom prst="rect">
            <a:avLst/>
          </a:prstGeom>
          <a:solidFill>
            <a:srgbClr val="FFFFCC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8062" r="23979"/>
          <a:stretch/>
        </p:blipFill>
        <p:spPr>
          <a:xfrm>
            <a:off x="6260060" y="4033498"/>
            <a:ext cx="1637606" cy="2171962"/>
          </a:xfrm>
          <a:prstGeom prst="rect">
            <a:avLst/>
          </a:prstGeom>
          <a:solidFill>
            <a:srgbClr val="FFFFCC"/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8181" t="64704" r="42063"/>
          <a:stretch/>
        </p:blipFill>
        <p:spPr>
          <a:xfrm>
            <a:off x="5096510" y="5422603"/>
            <a:ext cx="1323686" cy="793458"/>
          </a:xfrm>
          <a:prstGeom prst="rect">
            <a:avLst/>
          </a:prstGeom>
          <a:solidFill>
            <a:srgbClr val="FFFFCC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5862" y="1904367"/>
            <a:ext cx="1861202" cy="4827493"/>
          </a:xfrm>
          <a:prstGeom prst="rect">
            <a:avLst/>
          </a:prstGeom>
          <a:solidFill>
            <a:srgbClr val="FFFFCC"/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rcRect l="6588" r="3176"/>
          <a:stretch>
            <a:fillRect/>
          </a:stretch>
        </p:blipFill>
        <p:spPr>
          <a:xfrm>
            <a:off x="1855064" y="4466574"/>
            <a:ext cx="2211416" cy="2138255"/>
          </a:xfrm>
          <a:custGeom>
            <a:avLst/>
            <a:gdLst>
              <a:gd name="connsiteX0" fmla="*/ 3437964 w 6875928"/>
              <a:gd name="connsiteY0" fmla="*/ 0 h 6648450"/>
              <a:gd name="connsiteX1" fmla="*/ 6875928 w 6875928"/>
              <a:gd name="connsiteY1" fmla="*/ 3324225 h 6648450"/>
              <a:gd name="connsiteX2" fmla="*/ 3437964 w 6875928"/>
              <a:gd name="connsiteY2" fmla="*/ 6648450 h 6648450"/>
              <a:gd name="connsiteX3" fmla="*/ 0 w 6875928"/>
              <a:gd name="connsiteY3" fmla="*/ 3324225 h 6648450"/>
              <a:gd name="connsiteX4" fmla="*/ 3437964 w 6875928"/>
              <a:gd name="connsiteY4" fmla="*/ 0 h 664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75928" h="6648450">
                <a:moveTo>
                  <a:pt x="3437964" y="0"/>
                </a:moveTo>
                <a:cubicBezTo>
                  <a:pt x="5336699" y="0"/>
                  <a:pt x="6875928" y="1488306"/>
                  <a:pt x="6875928" y="3324225"/>
                </a:cubicBezTo>
                <a:cubicBezTo>
                  <a:pt x="6875928" y="5160144"/>
                  <a:pt x="5336699" y="6648450"/>
                  <a:pt x="3437964" y="6648450"/>
                </a:cubicBezTo>
                <a:cubicBezTo>
                  <a:pt x="1539229" y="6648450"/>
                  <a:pt x="0" y="5160144"/>
                  <a:pt x="0" y="3324225"/>
                </a:cubicBezTo>
                <a:cubicBezTo>
                  <a:pt x="0" y="1488306"/>
                  <a:pt x="1539229" y="0"/>
                  <a:pt x="3437964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rgbClr val="80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rcRect l="6588" r="3176"/>
          <a:stretch>
            <a:fillRect/>
          </a:stretch>
        </p:blipFill>
        <p:spPr>
          <a:xfrm rot="16200000">
            <a:off x="7495789" y="4429993"/>
            <a:ext cx="2211416" cy="2138255"/>
          </a:xfrm>
          <a:custGeom>
            <a:avLst/>
            <a:gdLst>
              <a:gd name="connsiteX0" fmla="*/ 3437964 w 6875928"/>
              <a:gd name="connsiteY0" fmla="*/ 0 h 6648450"/>
              <a:gd name="connsiteX1" fmla="*/ 6875928 w 6875928"/>
              <a:gd name="connsiteY1" fmla="*/ 3324225 h 6648450"/>
              <a:gd name="connsiteX2" fmla="*/ 3437964 w 6875928"/>
              <a:gd name="connsiteY2" fmla="*/ 6648450 h 6648450"/>
              <a:gd name="connsiteX3" fmla="*/ 0 w 6875928"/>
              <a:gd name="connsiteY3" fmla="*/ 3324225 h 6648450"/>
              <a:gd name="connsiteX4" fmla="*/ 3437964 w 6875928"/>
              <a:gd name="connsiteY4" fmla="*/ 0 h 664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75928" h="6648450">
                <a:moveTo>
                  <a:pt x="3437964" y="0"/>
                </a:moveTo>
                <a:cubicBezTo>
                  <a:pt x="5336699" y="0"/>
                  <a:pt x="6875928" y="1488306"/>
                  <a:pt x="6875928" y="3324225"/>
                </a:cubicBezTo>
                <a:cubicBezTo>
                  <a:pt x="6875928" y="5160144"/>
                  <a:pt x="5336699" y="6648450"/>
                  <a:pt x="3437964" y="6648450"/>
                </a:cubicBezTo>
                <a:cubicBezTo>
                  <a:pt x="1539229" y="6648450"/>
                  <a:pt x="0" y="5160144"/>
                  <a:pt x="0" y="3324225"/>
                </a:cubicBezTo>
                <a:cubicBezTo>
                  <a:pt x="0" y="1488306"/>
                  <a:pt x="1539229" y="0"/>
                  <a:pt x="3437964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rgbClr val="80000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341333" y="4224545"/>
            <a:ext cx="2450454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bg-BG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Компроментирано здраве</a:t>
            </a:r>
            <a:endParaRPr lang="en-US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74910" y="4439176"/>
            <a:ext cx="2232981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bg-B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 здраве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5456" y="539582"/>
            <a:ext cx="3254355" cy="230832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bg-BG" b="1" dirty="0"/>
              <a:t>Обикновенна храна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/>
              <a:t>Богата на месо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/>
              <a:t>Бедна на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g-BG" dirty="0"/>
              <a:t>Пресни плодове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g-BG" dirty="0"/>
              <a:t>Салати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g-BG" dirty="0"/>
              <a:t>Сурови зеленчуци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/>
              <a:t>Остатъци от пестициди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/>
              <a:t>Беден микробиом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732164" y="539582"/>
            <a:ext cx="3393847" cy="230832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rgbClr val="33CC33"/>
                </a:solidFill>
              </a:rPr>
              <a:t>Зравословна храна:</a:t>
            </a:r>
            <a:endParaRPr lang="en-US" b="1" dirty="0">
              <a:solidFill>
                <a:srgbClr val="33CC3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b="1" dirty="0">
                <a:solidFill>
                  <a:srgbClr val="33CC33"/>
                </a:solidFill>
              </a:rPr>
              <a:t>Малко месо</a:t>
            </a:r>
            <a:endParaRPr lang="en-US" b="1" dirty="0">
              <a:solidFill>
                <a:srgbClr val="33CC3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b="1" dirty="0">
                <a:solidFill>
                  <a:srgbClr val="33CC33"/>
                </a:solidFill>
              </a:rPr>
              <a:t>Богата на органични</a:t>
            </a:r>
            <a:r>
              <a:rPr lang="en-US" b="1" dirty="0">
                <a:solidFill>
                  <a:srgbClr val="33CC33"/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g-BG" b="1" dirty="0">
                <a:solidFill>
                  <a:srgbClr val="33CC33"/>
                </a:solidFill>
              </a:rPr>
              <a:t>Салати</a:t>
            </a:r>
            <a:endParaRPr lang="en-US" b="1" dirty="0">
              <a:solidFill>
                <a:srgbClr val="33CC33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g-BG" b="1" dirty="0">
                <a:solidFill>
                  <a:srgbClr val="33CC33"/>
                </a:solidFill>
              </a:rPr>
              <a:t>Плодове</a:t>
            </a:r>
            <a:endParaRPr lang="en-US" b="1" dirty="0">
              <a:solidFill>
                <a:srgbClr val="33CC33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g-BG" b="1" dirty="0">
                <a:solidFill>
                  <a:srgbClr val="33CC33"/>
                </a:solidFill>
              </a:rPr>
              <a:t>Сурови зеленчуци</a:t>
            </a:r>
            <a:endParaRPr lang="en-US" b="1" dirty="0">
              <a:solidFill>
                <a:srgbClr val="33CC3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b="1" dirty="0">
                <a:solidFill>
                  <a:srgbClr val="33CC33"/>
                </a:solidFill>
              </a:rPr>
              <a:t>Свободна от пестициди</a:t>
            </a:r>
            <a:endParaRPr lang="en-US" b="1" dirty="0">
              <a:solidFill>
                <a:srgbClr val="33CC3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b="1" dirty="0">
                <a:solidFill>
                  <a:srgbClr val="33CC33"/>
                </a:solidFill>
              </a:rPr>
              <a:t>Богат микробиом</a:t>
            </a:r>
            <a:endParaRPr lang="en-US" b="1" dirty="0">
              <a:solidFill>
                <a:srgbClr val="33CC3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9337" y="2910154"/>
            <a:ext cx="2103034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bg-BG" b="1" cap="small" dirty="0"/>
              <a:t>ТРАДИЦИОННО</a:t>
            </a:r>
          </a:p>
          <a:p>
            <a:r>
              <a:rPr lang="bg-BG" b="1" cap="small" dirty="0"/>
              <a:t>ЗЕМЕДЕЛИЕ</a:t>
            </a:r>
            <a:endParaRPr lang="en-US" b="1" cap="small" dirty="0"/>
          </a:p>
        </p:txBody>
      </p:sp>
      <p:sp>
        <p:nvSpPr>
          <p:cNvPr id="16" name="TextBox 15"/>
          <p:cNvSpPr txBox="1"/>
          <p:nvPr/>
        </p:nvSpPr>
        <p:spPr>
          <a:xfrm>
            <a:off x="239337" y="3589852"/>
            <a:ext cx="1794081" cy="923330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 smtClean="0"/>
              <a:t>Хербициди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/>
              <a:t>Торове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/>
              <a:t>Пестициди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32955" y="4623842"/>
            <a:ext cx="1792170" cy="92333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rgbClr val="FF0000"/>
                </a:solidFill>
              </a:rPr>
              <a:t>НЕСТАБИЛЕН растителен микробиом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2956" y="5691965"/>
            <a:ext cx="1489436" cy="92333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rgbClr val="FF0000"/>
                </a:solidFill>
              </a:rPr>
              <a:t>БЕДЕН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bg-BG" dirty="0">
                <a:solidFill>
                  <a:srgbClr val="FF0000"/>
                </a:solidFill>
              </a:rPr>
              <a:t>почвен микробиом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34994" y="3495640"/>
            <a:ext cx="2561238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rgbClr val="FF0000"/>
                </a:solidFill>
              </a:rPr>
              <a:t>Нестабилен чревен </a:t>
            </a:r>
          </a:p>
          <a:p>
            <a:pPr algn="ctr"/>
            <a:r>
              <a:rPr lang="bg-BG" b="1" dirty="0">
                <a:solidFill>
                  <a:srgbClr val="FF0000"/>
                </a:solidFill>
              </a:rPr>
              <a:t>микробиом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06507" y="3495639"/>
            <a:ext cx="1994990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bg-BG" b="1" dirty="0">
                <a:solidFill>
                  <a:srgbClr val="FF0000"/>
                </a:solidFill>
              </a:rPr>
              <a:t>Здрав  чревен микробиом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271942" y="3019330"/>
            <a:ext cx="1928828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bg-BG" b="1" cap="small" dirty="0">
                <a:solidFill>
                  <a:srgbClr val="33CC33"/>
                </a:solidFill>
              </a:rPr>
              <a:t>УСТОЙЧИВО ЗЕМЕДЕЛИЕ</a:t>
            </a:r>
            <a:endParaRPr lang="en-US" b="1" cap="small" dirty="0">
              <a:solidFill>
                <a:srgbClr val="33CC33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275974" y="3636179"/>
            <a:ext cx="2840610" cy="120032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33CC33"/>
                </a:solidFill>
              </a:rPr>
              <a:t>Био-стимулатори</a:t>
            </a:r>
            <a:endParaRPr lang="en-US" dirty="0">
              <a:solidFill>
                <a:srgbClr val="33CC3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33CC33"/>
                </a:solidFill>
              </a:rPr>
              <a:t>Био-торове</a:t>
            </a:r>
            <a:endParaRPr lang="en-US" dirty="0">
              <a:solidFill>
                <a:srgbClr val="33CC3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33CC33"/>
                </a:solidFill>
              </a:rPr>
              <a:t>Био-контролиращи</a:t>
            </a:r>
          </a:p>
          <a:p>
            <a:r>
              <a:rPr lang="bg-BG" dirty="0">
                <a:solidFill>
                  <a:srgbClr val="33CC33"/>
                </a:solidFill>
              </a:rPr>
              <a:t>      бактерии</a:t>
            </a:r>
            <a:endParaRPr lang="en-US" dirty="0">
              <a:solidFill>
                <a:srgbClr val="33CC33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62449" y="4836508"/>
            <a:ext cx="1933100" cy="92333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bg-BG" b="1" cap="all" dirty="0">
                <a:solidFill>
                  <a:srgbClr val="FF0000"/>
                </a:solidFill>
              </a:rPr>
              <a:t>здрав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bg-BG" dirty="0">
                <a:solidFill>
                  <a:srgbClr val="FF0000"/>
                </a:solidFill>
              </a:rPr>
              <a:t>растителен микробиом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762449" y="5825900"/>
            <a:ext cx="1489436" cy="92333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bg-BG" b="1" cap="small" dirty="0">
                <a:solidFill>
                  <a:srgbClr val="FF0000"/>
                </a:solidFill>
              </a:rPr>
              <a:t>БОГАТ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bg-BG" dirty="0">
                <a:solidFill>
                  <a:srgbClr val="FF0000"/>
                </a:solidFill>
              </a:rPr>
              <a:t>почвен микробиом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65983" y="423860"/>
            <a:ext cx="42316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Микробиом и човешкото здраве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58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20041" y="1543459"/>
            <a:ext cx="8181419" cy="5261775"/>
            <a:chOff x="2320041" y="1543459"/>
            <a:chExt cx="8181419" cy="5261775"/>
          </a:xfrm>
        </p:grpSpPr>
        <p:sp>
          <p:nvSpPr>
            <p:cNvPr id="4" name="Oval 3"/>
            <p:cNvSpPr/>
            <p:nvPr/>
          </p:nvSpPr>
          <p:spPr>
            <a:xfrm>
              <a:off x="4681183" y="2615690"/>
              <a:ext cx="3001804" cy="289361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g-BG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Технологичен</a:t>
              </a:r>
              <a:r>
                <a:rPr lang="bg-BG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bg-BG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прогрес</a:t>
              </a:r>
              <a:endPara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965527" y="1543459"/>
              <a:ext cx="20827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bg-BG" sz="1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Омикс</a:t>
              </a:r>
              <a:r>
                <a:rPr lang="bg-BG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технологии</a:t>
              </a:r>
              <a:endPara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bg-BG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Геномикс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bg-BG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Транскриптомикс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bg-BG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Протеомикс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bg-BG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Метаболомикс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bg-BG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Феномикс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143675" y="2621600"/>
              <a:ext cx="19004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2000" b="1" cap="all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Епигенетика</a:t>
              </a:r>
              <a:endParaRPr lang="en-US" sz="2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20041" y="5080886"/>
              <a:ext cx="2596327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NPBT</a:t>
              </a:r>
            </a:p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bg-BG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Генно редактиране</a:t>
              </a: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bg-BG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Г</a:t>
              </a: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MO</a:t>
              </a:r>
              <a:r>
                <a:rPr lang="bg-BG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и</a:t>
              </a: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bg-BG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т.н</a:t>
              </a:r>
              <a:r>
                <a:rPr lang="bg-BG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47482" y="6097348"/>
              <a:ext cx="36539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2000" b="1" cap="all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Биоинформатика</a:t>
              </a:r>
              <a:endParaRPr lang="en-US" sz="2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bg-BG" sz="2000" dirty="0"/>
                <a:t>(квантови компютри и т</a:t>
              </a:r>
              <a:r>
                <a:rPr lang="bg-BG" sz="2000" dirty="0" smtClean="0"/>
                <a:t>. н</a:t>
              </a:r>
              <a:r>
                <a:rPr lang="bg-BG" sz="2000" dirty="0"/>
                <a:t>.)</a:t>
              </a:r>
              <a:endParaRPr lang="en-US" sz="2000" dirty="0"/>
            </a:p>
          </p:txBody>
        </p:sp>
        <p:sp>
          <p:nvSpPr>
            <p:cNvPr id="9" name="Bent Arrow 8"/>
            <p:cNvSpPr/>
            <p:nvPr/>
          </p:nvSpPr>
          <p:spPr>
            <a:xfrm rot="5400000">
              <a:off x="5304265" y="1585447"/>
              <a:ext cx="980367" cy="1080121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Bent Arrow 9"/>
            <p:cNvSpPr/>
            <p:nvPr/>
          </p:nvSpPr>
          <p:spPr>
            <a:xfrm rot="10800000">
              <a:off x="7682986" y="3257989"/>
              <a:ext cx="1053673" cy="1077821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Bent Arrow 10"/>
            <p:cNvSpPr/>
            <p:nvPr/>
          </p:nvSpPr>
          <p:spPr>
            <a:xfrm rot="16200000">
              <a:off x="5781034" y="5585343"/>
              <a:ext cx="1106951" cy="1025945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Bent Arrow 11"/>
            <p:cNvSpPr/>
            <p:nvPr/>
          </p:nvSpPr>
          <p:spPr>
            <a:xfrm>
              <a:off x="3480051" y="3538883"/>
              <a:ext cx="1201131" cy="1368694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605062" y="669716"/>
            <a:ext cx="3876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Нови технологии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Bent Arrow 12"/>
          <p:cNvSpPr/>
          <p:nvPr/>
        </p:nvSpPr>
        <p:spPr>
          <a:xfrm rot="14609957">
            <a:off x="7410109" y="4829180"/>
            <a:ext cx="666332" cy="708666"/>
          </a:xfrm>
          <a:prstGeom prst="bentArrow">
            <a:avLst>
              <a:gd name="adj1" fmla="val 21177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43675" y="4948600"/>
            <a:ext cx="2185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000" b="1" dirty="0" smtClean="0"/>
              <a:t>аквафотомика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41497" y="5643941"/>
            <a:ext cx="1927131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bg-BG" sz="2800" b="1" dirty="0" smtClean="0"/>
              <a:t>растения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0270645" y="1569399"/>
            <a:ext cx="1319753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човек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0741" y="1602287"/>
            <a:ext cx="2308645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bg-BG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микробиом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15849" y="5575641"/>
            <a:ext cx="1829347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bg-BG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животни</a:t>
            </a:r>
            <a:endParaRPr lang="en-US" sz="2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0" name="Straight Arrow Connector 19"/>
          <p:cNvCxnSpPr>
            <a:stCxn id="18" idx="0"/>
            <a:endCxn id="16" idx="2"/>
          </p:cNvCxnSpPr>
          <p:nvPr/>
        </p:nvCxnSpPr>
        <p:spPr>
          <a:xfrm flipH="1" flipV="1">
            <a:off x="10930522" y="2092619"/>
            <a:ext cx="1" cy="348302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6" idx="0"/>
            <a:endCxn id="17" idx="0"/>
          </p:cNvCxnSpPr>
          <p:nvPr/>
        </p:nvCxnSpPr>
        <p:spPr>
          <a:xfrm rot="16200000" flipH="1" flipV="1">
            <a:off x="6251349" y="-3076886"/>
            <a:ext cx="32888" cy="9325458"/>
          </a:xfrm>
          <a:prstGeom prst="bentConnector3">
            <a:avLst>
              <a:gd name="adj1" fmla="val -695086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7" idx="2"/>
            <a:endCxn id="15" idx="0"/>
          </p:cNvCxnSpPr>
          <p:nvPr/>
        </p:nvCxnSpPr>
        <p:spPr>
          <a:xfrm flipH="1">
            <a:off x="1605063" y="2125507"/>
            <a:ext cx="1" cy="351843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15" idx="2"/>
            <a:endCxn id="18" idx="2"/>
          </p:cNvCxnSpPr>
          <p:nvPr/>
        </p:nvCxnSpPr>
        <p:spPr>
          <a:xfrm rot="5400000" flipH="1" flipV="1">
            <a:off x="6233643" y="1470281"/>
            <a:ext cx="68300" cy="9325460"/>
          </a:xfrm>
          <a:prstGeom prst="bentConnector3">
            <a:avLst>
              <a:gd name="adj1" fmla="val -990975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82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3921472" y="3412965"/>
            <a:ext cx="4563035" cy="14074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cap="all" dirty="0" smtClean="0">
                <a:solidFill>
                  <a:srgbClr val="C00000"/>
                </a:solidFill>
              </a:rPr>
              <a:t>Кръгова биоикономика</a:t>
            </a:r>
            <a:endParaRPr lang="en-US" sz="2000" b="1" cap="all" dirty="0">
              <a:solidFill>
                <a:srgbClr val="C0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809568" y="1805754"/>
            <a:ext cx="2689408" cy="977153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>
                <a:solidFill>
                  <a:schemeClr val="tx1"/>
                </a:solidFill>
              </a:rPr>
              <a:t>Биоциди за растения и животни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446496" y="1249942"/>
            <a:ext cx="3442447" cy="6275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bg-BG" sz="2000" b="1" cap="small" dirty="0"/>
              <a:t>АГРОХИМИКАЛИ</a:t>
            </a:r>
            <a:endParaRPr lang="en-US" sz="2000" b="1" cap="small" dirty="0"/>
          </a:p>
        </p:txBody>
      </p:sp>
      <p:sp>
        <p:nvSpPr>
          <p:cNvPr id="23" name="Oval 22"/>
          <p:cNvSpPr/>
          <p:nvPr/>
        </p:nvSpPr>
        <p:spPr>
          <a:xfrm>
            <a:off x="1218031" y="2554080"/>
            <a:ext cx="2716304" cy="977153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bg-BG" sz="2000" b="1" dirty="0" smtClean="0">
                <a:solidFill>
                  <a:schemeClr val="tx1"/>
                </a:solidFill>
              </a:rPr>
              <a:t>Еко ингредиенти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779925" y="2006339"/>
            <a:ext cx="3442447" cy="6275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bg-BG" sz="2000" b="1" cap="small" dirty="0"/>
              <a:t>КОЗМЕТИКА</a:t>
            </a:r>
            <a:endParaRPr lang="en-US" sz="2000" b="1" cap="small" dirty="0"/>
          </a:p>
        </p:txBody>
      </p:sp>
      <p:sp>
        <p:nvSpPr>
          <p:cNvPr id="25" name="Oval 24"/>
          <p:cNvSpPr/>
          <p:nvPr/>
        </p:nvSpPr>
        <p:spPr>
          <a:xfrm>
            <a:off x="8457614" y="2551253"/>
            <a:ext cx="2599765" cy="977153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bg-BG" sz="2000" b="1" dirty="0">
                <a:solidFill>
                  <a:schemeClr val="tx1"/>
                </a:solidFill>
              </a:rPr>
              <a:t>Хранителни добавки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8435790" y="2060127"/>
            <a:ext cx="3442447" cy="6275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bg-BG" sz="2000" b="1" cap="small" dirty="0"/>
              <a:t>ФУНКЦИОНАЛНИ ХРАНИ</a:t>
            </a:r>
            <a:endParaRPr lang="en-US" sz="2000" b="1" cap="small" dirty="0"/>
          </a:p>
        </p:txBody>
      </p:sp>
      <p:sp>
        <p:nvSpPr>
          <p:cNvPr id="27" name="Oval 26"/>
          <p:cNvSpPr/>
          <p:nvPr/>
        </p:nvSpPr>
        <p:spPr>
          <a:xfrm>
            <a:off x="1455824" y="4723557"/>
            <a:ext cx="2865160" cy="977153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bg-BG" sz="2000" b="1" dirty="0" smtClean="0">
                <a:solidFill>
                  <a:schemeClr val="tx1"/>
                </a:solidFill>
              </a:rPr>
              <a:t>Биоразградими опаковки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78537" y="5548500"/>
            <a:ext cx="3442447" cy="6275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bg-BG" sz="2000" b="1" cap="small" dirty="0" smtClean="0"/>
              <a:t>компост</a:t>
            </a:r>
            <a:endParaRPr lang="en-US" sz="2000" b="1" cap="small" dirty="0"/>
          </a:p>
        </p:txBody>
      </p:sp>
      <p:sp>
        <p:nvSpPr>
          <p:cNvPr id="29" name="Oval 28"/>
          <p:cNvSpPr/>
          <p:nvPr/>
        </p:nvSpPr>
        <p:spPr>
          <a:xfrm>
            <a:off x="4881285" y="5293001"/>
            <a:ext cx="2716304" cy="977153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bg-BG" sz="2000" b="1" dirty="0">
                <a:solidFill>
                  <a:schemeClr val="tx1"/>
                </a:solidFill>
              </a:rPr>
              <a:t>Носители на лекарства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4545109" y="6113270"/>
            <a:ext cx="3442447" cy="7447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bg-BG" sz="2000" b="1" cap="small" dirty="0"/>
              <a:t>ФАРМАЦЕВТИЧНИ ПРОДУКТИ</a:t>
            </a:r>
            <a:endParaRPr lang="en-US" sz="2000" b="1" cap="small" dirty="0"/>
          </a:p>
        </p:txBody>
      </p:sp>
      <p:sp>
        <p:nvSpPr>
          <p:cNvPr id="31" name="Oval 30"/>
          <p:cNvSpPr/>
          <p:nvPr/>
        </p:nvSpPr>
        <p:spPr>
          <a:xfrm>
            <a:off x="8359001" y="4684579"/>
            <a:ext cx="3021105" cy="977153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bg-BG" b="1" dirty="0" smtClean="0">
                <a:solidFill>
                  <a:schemeClr val="tx1"/>
                </a:solidFill>
              </a:rPr>
              <a:t>Еко компоненти в стрителството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8534403" y="5467813"/>
            <a:ext cx="3442447" cy="6275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bg-BG" sz="2000" b="1" cap="small" dirty="0" smtClean="0"/>
              <a:t>индустрия</a:t>
            </a:r>
            <a:endParaRPr lang="en-US" sz="2000" b="1" cap="small" dirty="0"/>
          </a:p>
        </p:txBody>
      </p:sp>
      <p:sp>
        <p:nvSpPr>
          <p:cNvPr id="37" name="Chevron 36"/>
          <p:cNvSpPr/>
          <p:nvPr/>
        </p:nvSpPr>
        <p:spPr>
          <a:xfrm rot="5400000" flipH="1">
            <a:off x="5688576" y="3060424"/>
            <a:ext cx="931390" cy="396311"/>
          </a:xfrm>
          <a:prstGeom prst="chevron">
            <a:avLst/>
          </a:prstGeom>
          <a:gradFill flip="none" rotWithShape="1">
            <a:gsLst>
              <a:gs pos="60000">
                <a:srgbClr val="989898"/>
              </a:gs>
              <a:gs pos="0">
                <a:schemeClr val="bg1">
                  <a:lumMod val="8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1080000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8" name="Chevron 37"/>
          <p:cNvSpPr/>
          <p:nvPr/>
        </p:nvSpPr>
        <p:spPr>
          <a:xfrm rot="16200000" flipH="1" flipV="1">
            <a:off x="5671087" y="4644765"/>
            <a:ext cx="1045180" cy="396311"/>
          </a:xfrm>
          <a:prstGeom prst="chevron">
            <a:avLst/>
          </a:prstGeom>
          <a:gradFill flip="none" rotWithShape="1">
            <a:gsLst>
              <a:gs pos="60000">
                <a:srgbClr val="989898"/>
              </a:gs>
              <a:gs pos="0">
                <a:schemeClr val="bg1">
                  <a:lumMod val="8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1080000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5710" y="569142"/>
            <a:ext cx="44887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Нови биоматериали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U-Turn Arrow 38"/>
          <p:cNvSpPr/>
          <p:nvPr/>
        </p:nvSpPr>
        <p:spPr>
          <a:xfrm rot="16200000" flipH="1" flipV="1">
            <a:off x="6506966" y="3074183"/>
            <a:ext cx="1635374" cy="2256729"/>
          </a:xfrm>
          <a:prstGeom prst="uturnArrow">
            <a:avLst>
              <a:gd name="adj1" fmla="val 14585"/>
              <a:gd name="adj2" fmla="val 18422"/>
              <a:gd name="adj3" fmla="val 51860"/>
              <a:gd name="adj4" fmla="val 43750"/>
              <a:gd name="adj5" fmla="val 972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 rot="19049504">
            <a:off x="7572819" y="3218364"/>
            <a:ext cx="1198936" cy="398550"/>
          </a:xfrm>
          <a:prstGeom prst="chevron">
            <a:avLst/>
          </a:prstGeom>
          <a:gradFill flip="none" rotWithShape="1">
            <a:gsLst>
              <a:gs pos="60000">
                <a:srgbClr val="989898"/>
              </a:gs>
              <a:gs pos="0">
                <a:schemeClr val="bg1">
                  <a:lumMod val="8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1080000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 rot="2550496" flipV="1">
            <a:off x="7574685" y="4485304"/>
            <a:ext cx="1198936" cy="398550"/>
          </a:xfrm>
          <a:prstGeom prst="chevron">
            <a:avLst/>
          </a:prstGeom>
          <a:gradFill flip="none" rotWithShape="1">
            <a:gsLst>
              <a:gs pos="60000">
                <a:srgbClr val="989898"/>
              </a:gs>
              <a:gs pos="0">
                <a:schemeClr val="bg1">
                  <a:lumMod val="8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1080000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0" name="U-Turn Arrow 39"/>
          <p:cNvSpPr/>
          <p:nvPr/>
        </p:nvSpPr>
        <p:spPr>
          <a:xfrm rot="16200000">
            <a:off x="4266488" y="2877179"/>
            <a:ext cx="1635374" cy="2256729"/>
          </a:xfrm>
          <a:prstGeom prst="uturnArrow">
            <a:avLst>
              <a:gd name="adj1" fmla="val 14585"/>
              <a:gd name="adj2" fmla="val 18422"/>
              <a:gd name="adj3" fmla="val 51860"/>
              <a:gd name="adj4" fmla="val 43750"/>
              <a:gd name="adj5" fmla="val 972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Chevron 33"/>
          <p:cNvSpPr/>
          <p:nvPr/>
        </p:nvSpPr>
        <p:spPr>
          <a:xfrm rot="2550496" flipH="1">
            <a:off x="3776962" y="3226162"/>
            <a:ext cx="1198936" cy="398550"/>
          </a:xfrm>
          <a:prstGeom prst="chevron">
            <a:avLst/>
          </a:prstGeom>
          <a:gradFill flip="none" rotWithShape="1">
            <a:gsLst>
              <a:gs pos="60000">
                <a:srgbClr val="989898"/>
              </a:gs>
              <a:gs pos="0">
                <a:schemeClr val="bg1">
                  <a:lumMod val="8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1080000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6" name="Chevron 35"/>
          <p:cNvSpPr/>
          <p:nvPr/>
        </p:nvSpPr>
        <p:spPr>
          <a:xfrm rot="19049504" flipH="1" flipV="1">
            <a:off x="3776962" y="4485473"/>
            <a:ext cx="1198936" cy="398550"/>
          </a:xfrm>
          <a:prstGeom prst="chevron">
            <a:avLst/>
          </a:prstGeom>
          <a:gradFill flip="none" rotWithShape="1">
            <a:gsLst>
              <a:gs pos="60000">
                <a:srgbClr val="989898"/>
              </a:gs>
              <a:gs pos="0">
                <a:schemeClr val="bg1">
                  <a:lumMod val="8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1080000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71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971550" y="3787335"/>
            <a:ext cx="3381943" cy="1762072"/>
          </a:xfrm>
          <a:prstGeom prst="ellipse">
            <a:avLst/>
          </a:prstGeom>
          <a:solidFill>
            <a:srgbClr val="CC6600">
              <a:alpha val="30000"/>
            </a:srgbClr>
          </a:solidFill>
          <a:ln w="38100"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3714749" y="2261436"/>
            <a:ext cx="3828197" cy="3671247"/>
          </a:xfrm>
          <a:prstGeom prst="ellipse">
            <a:avLst/>
          </a:prstGeom>
          <a:solidFill>
            <a:srgbClr val="00B050">
              <a:alpha val="3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1038226" y="696874"/>
            <a:ext cx="5188278" cy="3546063"/>
          </a:xfrm>
          <a:prstGeom prst="ellipse">
            <a:avLst/>
          </a:prstGeom>
          <a:solidFill>
            <a:srgbClr val="FF0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за устойчиво развитие на ООН</a:t>
            </a:r>
            <a:endParaRPr lang="en-GB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3985" y="-2050"/>
            <a:ext cx="10622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СВЕТОВНИ, ЕВРОПЕЙСКИ И НАЦИОНАЛНИ ЦЕЛИ И СТРАТЕГИИ ЗА УСТОЙЧИВО РАЗВИТИЕ</a:t>
            </a:r>
            <a:endParaRPr lang="en-GB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00475" y="3979062"/>
            <a:ext cx="38906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2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Европейският </a:t>
            </a:r>
            <a:r>
              <a:rPr lang="bg-BG" sz="22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зелен пакт</a:t>
            </a:r>
            <a:r>
              <a:rPr lang="bg-BG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2447926" y="4807635"/>
            <a:ext cx="3300484" cy="1985328"/>
          </a:xfrm>
          <a:prstGeom prst="ellipse">
            <a:avLst/>
          </a:prstGeom>
          <a:solidFill>
            <a:srgbClr val="00B0F0">
              <a:alpha val="30000"/>
            </a:srgbClr>
          </a:solidFill>
          <a:ln w="38100"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562226" y="5577043"/>
            <a:ext cx="3271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bg-BG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иоиконмика</a:t>
            </a:r>
            <a:r>
              <a:rPr lang="bg-BG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ЕС </a:t>
            </a:r>
            <a:endParaRPr lang="en-GB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5591" y="4306533"/>
            <a:ext cx="3097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Кръгова</a:t>
            </a:r>
            <a:r>
              <a:rPr lang="bg-BG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4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икономика  на ЕС</a:t>
            </a:r>
            <a:endParaRPr lang="en-GB" sz="2400" b="1" dirty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5827592" y="5123449"/>
            <a:ext cx="3430708" cy="1702348"/>
          </a:xfrm>
          <a:prstGeom prst="ellipse">
            <a:avLst/>
          </a:prstGeom>
          <a:solidFill>
            <a:srgbClr val="FFC000">
              <a:alpha val="30000"/>
            </a:srgbClr>
          </a:solidFill>
          <a:ln w="38100"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5362998" y="1381125"/>
            <a:ext cx="2333767" cy="1620956"/>
          </a:xfrm>
          <a:prstGeom prst="ellipse">
            <a:avLst/>
          </a:prstGeom>
          <a:solidFill>
            <a:srgbClr val="0070C0">
              <a:alpha val="30000"/>
            </a:srgbClr>
          </a:solidFill>
          <a:ln w="38100">
            <a:solidFill>
              <a:srgbClr val="3366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382049" y="1774209"/>
            <a:ext cx="2309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Дискусия за </a:t>
            </a:r>
            <a:r>
              <a:rPr lang="bg-BG" sz="24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синя сделка</a:t>
            </a:r>
            <a:endParaRPr lang="en-GB" sz="24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>
            <a:off x="6927233" y="1215496"/>
            <a:ext cx="3350241" cy="2926590"/>
          </a:xfrm>
          <a:prstGeom prst="ellipse">
            <a:avLst/>
          </a:prstGeom>
          <a:solidFill>
            <a:srgbClr val="7030A0">
              <a:alpha val="30000"/>
            </a:srgb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7143750" y="2477690"/>
            <a:ext cx="302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Реформа на ОСП</a:t>
            </a:r>
            <a:endParaRPr lang="en-GB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val 15"/>
          <p:cNvSpPr/>
          <p:nvPr/>
        </p:nvSpPr>
        <p:spPr>
          <a:xfrm>
            <a:off x="6400089" y="3630305"/>
            <a:ext cx="4312693" cy="1957774"/>
          </a:xfrm>
          <a:prstGeom prst="ellipse">
            <a:avLst/>
          </a:prstGeom>
          <a:solidFill>
            <a:schemeClr val="tx1">
              <a:alpha val="3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6638071" y="4269006"/>
            <a:ext cx="3925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Стратегически план за развитие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66879" y="5298259"/>
            <a:ext cx="28485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Инициатива за насърчаване на </a:t>
            </a:r>
            <a:r>
              <a:rPr lang="bg-BG" sz="20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биотехнологиите</a:t>
            </a:r>
            <a:r>
              <a:rPr lang="bg-BG" sz="2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bg-BG" sz="20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биопроизводството</a:t>
            </a:r>
            <a:endParaRPr lang="en-GB" sz="20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514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6518" y="701744"/>
            <a:ext cx="9637711" cy="51889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bg-BG" sz="3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Важни организационни и законодателни решения</a:t>
            </a:r>
            <a:r>
              <a:rPr lang="en-GB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904876" y="1288936"/>
            <a:ext cx="11146226" cy="5567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buFont typeface="Wingdings" pitchFamily="2" charset="2"/>
              <a:buChar char="Ø"/>
            </a:pPr>
            <a:r>
              <a:rPr lang="bg-BG" sz="2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Балансиране на агрохранителната верига: Добавена </a:t>
            </a:r>
            <a:r>
              <a:rPr lang="bg-BG" sz="2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стойност </a:t>
            </a:r>
            <a:r>
              <a:rPr lang="bg-BG" sz="2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конкурентноспособност ;</a:t>
            </a:r>
            <a:endParaRPr lang="en-GB" sz="2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Ø"/>
            </a:pPr>
            <a:r>
              <a:rPr lang="bg-BG" sz="2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Климатично </a:t>
            </a:r>
            <a:r>
              <a:rPr lang="bg-BG" sz="2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почвено райониране;</a:t>
            </a:r>
            <a:endParaRPr lang="en-GB" sz="2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Ø"/>
            </a:pPr>
            <a:r>
              <a:rPr lang="bg-BG" sz="2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Коопериране и </a:t>
            </a:r>
            <a:r>
              <a:rPr lang="bg-BG" sz="2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браншови организации;</a:t>
            </a:r>
            <a:endParaRPr lang="bg-BG" sz="2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Ø"/>
            </a:pPr>
            <a:r>
              <a:rPr lang="bg-BG" sz="2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Кадрово </a:t>
            </a:r>
            <a:r>
              <a:rPr lang="bg-BG" sz="2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обезпечаване;</a:t>
            </a:r>
            <a:endParaRPr lang="bg-BG" sz="2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Ø"/>
            </a:pPr>
            <a:r>
              <a:rPr lang="bg-BG" sz="2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Дигитализация;</a:t>
            </a:r>
            <a:endParaRPr lang="bg-BG" sz="2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Ø"/>
            </a:pPr>
            <a:r>
              <a:rPr lang="bg-BG" sz="2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Ефективна </a:t>
            </a:r>
            <a:r>
              <a:rPr lang="bg-BG" sz="2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европейска и национална нормативна уредба;</a:t>
            </a:r>
            <a:endParaRPr lang="bg-BG" sz="2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Ø"/>
            </a:pPr>
            <a:r>
              <a:rPr lang="ru-RU" sz="2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Създаване</a:t>
            </a:r>
            <a:r>
              <a:rPr lang="ru-RU" sz="2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sz="2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подходяща</a:t>
            </a:r>
            <a:r>
              <a:rPr lang="ru-RU" sz="2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бизнес среда – публично-</a:t>
            </a:r>
            <a:r>
              <a:rPr lang="ru-RU" sz="2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частно</a:t>
            </a:r>
            <a:r>
              <a:rPr lang="ru-RU" sz="2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6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партньорство</a:t>
            </a:r>
            <a:r>
              <a:rPr lang="ru-RU" sz="2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2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Ø"/>
            </a:pPr>
            <a:r>
              <a:rPr lang="ru-RU" sz="2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Механизми</a:t>
            </a:r>
            <a:r>
              <a:rPr lang="ru-RU" sz="2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sz="2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финансиране</a:t>
            </a:r>
            <a:r>
              <a:rPr lang="ru-RU" sz="2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ru-RU" sz="2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интелигентно</a:t>
            </a:r>
            <a:r>
              <a:rPr lang="ru-RU" sz="2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6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субсидиране</a:t>
            </a:r>
            <a:r>
              <a:rPr lang="ru-RU" sz="2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2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Wingdings" pitchFamily="2" charset="2"/>
              <a:buChar char="Ø"/>
            </a:pPr>
            <a:r>
              <a:rPr lang="bg-BG" sz="2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Обществена съпричастност към </a:t>
            </a:r>
            <a:r>
              <a:rPr lang="bg-BG" sz="2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устойчивия преход на </a:t>
            </a:r>
            <a:r>
              <a:rPr lang="bg-BG" sz="2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агрохранителната </a:t>
            </a:r>
            <a:r>
              <a:rPr lang="bg-BG" sz="2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верига.</a:t>
            </a:r>
            <a:endParaRPr lang="en-GB" sz="2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71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1763" y="330810"/>
            <a:ext cx="10558731" cy="1280890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Резултати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от </a:t>
            </a:r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Стратегическия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диалог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за </a:t>
            </a:r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бъдещето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на </a:t>
            </a:r>
            <a:r>
              <a:rPr lang="ru-RU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селското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стопанство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в ЕС </a:t>
            </a:r>
            <a:endParaRPr lang="en-GB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8740" y="1475146"/>
            <a:ext cx="11421373" cy="53860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 defTabSz="914400"/>
            <a:r>
              <a:rPr lang="bg-BG" sz="2400" b="1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ОСНОВНА ЦЕЛ:</a:t>
            </a:r>
            <a:r>
              <a:rPr lang="bg-BG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</a:t>
            </a:r>
            <a:r>
              <a:rPr lang="ru-RU" sz="24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остигане</a:t>
            </a:r>
            <a:r>
              <a:rPr lang="ru-RU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lang="ru-RU" sz="24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общо</a:t>
            </a:r>
            <a:r>
              <a:rPr lang="ru-RU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разбиране</a:t>
            </a:r>
            <a:r>
              <a:rPr lang="ru-RU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 </a:t>
            </a:r>
            <a:r>
              <a:rPr lang="ru-RU" sz="24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визия</a:t>
            </a:r>
            <a:r>
              <a:rPr lang="ru-RU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за </a:t>
            </a:r>
            <a:r>
              <a:rPr lang="ru-RU" sz="24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бъдещето</a:t>
            </a:r>
            <a:r>
              <a:rPr lang="ru-RU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lang="ru-RU" sz="24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земеделските</a:t>
            </a:r>
            <a:r>
              <a:rPr lang="ru-RU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 </a:t>
            </a:r>
            <a:r>
              <a:rPr lang="ru-RU" sz="24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хранителните</a:t>
            </a:r>
            <a:r>
              <a:rPr lang="ru-RU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системи</a:t>
            </a:r>
            <a:r>
              <a:rPr lang="ru-RU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lang="ru-RU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ЕС</a:t>
            </a:r>
            <a:r>
              <a:rPr lang="ru-RU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ru-RU" sz="24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just" defTabSz="914400"/>
            <a:endParaRPr lang="ru-RU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 defTabSz="914400"/>
            <a:r>
              <a:rPr lang="ru-RU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Резултатите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 </a:t>
            </a:r>
            <a:r>
              <a:rPr lang="ru-RU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Стратегическия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диалог, </a:t>
            </a:r>
            <a:r>
              <a:rPr lang="ru-RU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представени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през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месец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сепември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2024 год. определят </a:t>
            </a:r>
            <a:r>
              <a:rPr lang="ru-RU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основните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приоритети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ЕК за </a:t>
            </a:r>
            <a:r>
              <a:rPr lang="ru-RU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следващия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5 </a:t>
            </a:r>
            <a:r>
              <a:rPr lang="ru-RU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годишен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мандат (2024-2029). </a:t>
            </a:r>
          </a:p>
          <a:p>
            <a:pPr algn="just" defTabSz="914400"/>
            <a:endParaRPr lang="ru-RU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 defTabSz="914400"/>
            <a:r>
              <a:rPr lang="ru-RU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Препоръките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общо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14 </a:t>
            </a:r>
            <a:r>
              <a:rPr lang="ru-RU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като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включват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ru-RU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 defTabSz="914400">
              <a:buFont typeface="Arial" pitchFamily="34" charset="0"/>
              <a:buChar char="•"/>
            </a:pPr>
            <a:r>
              <a:rPr lang="ru-RU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По-добро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опазване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 управление на </a:t>
            </a:r>
            <a:r>
              <a:rPr lang="ru-RU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земеделските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земи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насърчаване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</a:t>
            </a:r>
            <a:r>
              <a:rPr lang="ru-RU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земеделски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практики, с устойчиво потребление на вода и </a:t>
            </a:r>
            <a:r>
              <a:rPr lang="ru-RU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разработване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lang="ru-RU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иновативни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подходи за селекция на растения.</a:t>
            </a:r>
          </a:p>
          <a:p>
            <a:pPr marL="285750" indent="-285750" algn="just" defTabSz="914400">
              <a:buFont typeface="Arial" pitchFamily="34" charset="0"/>
              <a:buChar char="•"/>
            </a:pPr>
            <a:r>
              <a:rPr lang="ru-RU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По-добър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достъп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 </a:t>
            </a:r>
            <a:r>
              <a:rPr lang="ru-RU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по-добро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използване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lang="ru-RU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знанията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</a:t>
            </a:r>
            <a:r>
              <a:rPr lang="ru-RU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иновациите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285750" indent="-285750" algn="just" defTabSz="914400">
              <a:buFont typeface="Arial" pitchFamily="34" charset="0"/>
              <a:buChar char="•"/>
            </a:pPr>
            <a:r>
              <a:rPr lang="ru-RU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Промяна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</a:t>
            </a:r>
            <a:r>
              <a:rPr lang="ru-RU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управлението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 нова </a:t>
            </a:r>
            <a:r>
              <a:rPr lang="ru-RU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култура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lang="ru-RU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сътрудничество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285750" indent="-285750" algn="just" defTabSz="914400">
              <a:buFont typeface="Arial" pitchFamily="34" charset="0"/>
              <a:buChar char="•"/>
            </a:pPr>
            <a:r>
              <a:rPr lang="ru-RU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Укрепване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lang="ru-RU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позицията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lang="ru-RU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фермерите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във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веригата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за </a:t>
            </a:r>
            <a:r>
              <a:rPr lang="ru-RU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разпределение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lang="ru-RU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стойността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храните и др.</a:t>
            </a:r>
          </a:p>
          <a:p>
            <a:pPr marL="285750" indent="-285750" algn="just" defTabSz="914400">
              <a:buFont typeface="Arial" pitchFamily="34" charset="0"/>
              <a:buChar char="•"/>
            </a:pPr>
            <a:endParaRPr lang="ru-RU" sz="8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 defTabSz="914400"/>
            <a:r>
              <a:rPr lang="ru-RU" sz="20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</a:t>
            </a:r>
            <a:r>
              <a:rPr lang="ru-RU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аключенията</a:t>
            </a: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от </a:t>
            </a:r>
            <a:r>
              <a:rPr lang="ru-RU" sz="20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</a:t>
            </a:r>
            <a:r>
              <a:rPr lang="ru-RU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тратегическия</a:t>
            </a: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диалог за </a:t>
            </a:r>
            <a:r>
              <a:rPr lang="ru-RU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бъдещето</a:t>
            </a: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lang="ru-RU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селското</a:t>
            </a: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стопанство</a:t>
            </a: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 ЕС </a:t>
            </a:r>
            <a:r>
              <a:rPr lang="ru-RU" sz="2000" b="1" u="sng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съответстват</a:t>
            </a: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lang="ru-RU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констатираните</a:t>
            </a: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предизвикателства</a:t>
            </a:r>
            <a:r>
              <a:rPr lang="ru-RU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</a:t>
            </a:r>
            <a:r>
              <a:rPr lang="ru-RU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време</a:t>
            </a: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lang="ru-RU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Агрофорума</a:t>
            </a: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„Устойчива </a:t>
            </a:r>
            <a:r>
              <a:rPr lang="ru-RU" sz="20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агрохранителна</a:t>
            </a:r>
            <a:r>
              <a:rPr lang="ru-RU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система – национален приоритет за </a:t>
            </a:r>
            <a:r>
              <a:rPr lang="ru-RU" sz="20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продоволствената</a:t>
            </a:r>
            <a:r>
              <a:rPr lang="ru-RU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независимост</a:t>
            </a:r>
            <a:r>
              <a:rPr lang="ru-RU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lang="ru-RU" sz="20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България</a:t>
            </a:r>
            <a:r>
              <a:rPr lang="ru-RU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“, провел се на 31 май 2024 г</a:t>
            </a: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., НДК, София</a:t>
            </a:r>
            <a:endParaRPr kumimoji="0" lang="en-GB" sz="20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Montserrat" panose="000005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5986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9858" y="708212"/>
            <a:ext cx="7856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Критерии за висок научен стандарт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29553" y="2080335"/>
            <a:ext cx="10219765" cy="30469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Международна</a:t>
            </a:r>
            <a:r>
              <a:rPr lang="ru-RU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оценка </a:t>
            </a:r>
            <a:r>
              <a:rPr lang="ru-RU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(достойно </a:t>
            </a:r>
            <a:r>
              <a:rPr lang="ru-RU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място</a:t>
            </a: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</a:t>
            </a:r>
            <a:r>
              <a:rPr lang="ru-RU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международната</a:t>
            </a: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научна </a:t>
            </a:r>
            <a:r>
              <a:rPr lang="ru-RU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рейтингова</a:t>
            </a: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класация</a:t>
            </a:r>
            <a:r>
              <a:rPr lang="ru-RU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400" i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като</a:t>
            </a:r>
            <a:r>
              <a:rPr lang="ru-RU" sz="24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например </a:t>
            </a:r>
            <a:r>
              <a:rPr lang="en-US" sz="24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WUR </a:t>
            </a:r>
            <a:r>
              <a:rPr lang="ru-RU" sz="2400" i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Нидерландия</a:t>
            </a:r>
            <a:r>
              <a:rPr lang="ru-RU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</a:t>
            </a:r>
          </a:p>
          <a:p>
            <a:endParaRPr lang="ru-RU" sz="24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Степен на </a:t>
            </a:r>
            <a:r>
              <a:rPr lang="ru-RU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класиране</a:t>
            </a:r>
            <a:r>
              <a:rPr lang="ru-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успех </a:t>
            </a: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конкурентните</a:t>
            </a: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национални</a:t>
            </a: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европейски и </a:t>
            </a:r>
            <a:r>
              <a:rPr lang="ru-RU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други</a:t>
            </a: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международни</a:t>
            </a: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програми</a:t>
            </a:r>
            <a:r>
              <a:rPr lang="ru-RU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4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Лицензионни</a:t>
            </a:r>
            <a:r>
              <a:rPr lang="ru-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договори </a:t>
            </a:r>
            <a:r>
              <a:rPr lang="ru-RU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(успешно </a:t>
            </a:r>
            <a:r>
              <a:rPr lang="ru-RU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интродуциране</a:t>
            </a: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технологии, </a:t>
            </a:r>
            <a:r>
              <a:rPr lang="ru-RU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различни</a:t>
            </a: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сортове</a:t>
            </a:r>
            <a:r>
              <a:rPr lang="ru-RU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породи в </a:t>
            </a:r>
            <a:r>
              <a:rPr lang="ru-RU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чужбина, </a:t>
            </a:r>
            <a:r>
              <a:rPr lang="ru-RU" sz="24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създаване</a:t>
            </a:r>
            <a:r>
              <a:rPr lang="ru-RU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sz="24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патенти</a:t>
            </a:r>
            <a:r>
              <a:rPr lang="ru-RU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lang="ru-RU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08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18249" y="319630"/>
            <a:ext cx="106737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Модели за развитие на земеделското образование, наука, технологии и </a:t>
            </a:r>
            <a:r>
              <a:rPr lang="bg-BG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иновации: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Wageningen</a:t>
            </a:r>
            <a:r>
              <a:rPr lang="en-GB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University</a:t>
            </a:r>
            <a:r>
              <a:rPr lang="bg-BG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</a:t>
            </a:r>
            <a:r>
              <a:rPr lang="en-GB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543175" y="1811983"/>
            <a:ext cx="8162925" cy="2328205"/>
          </a:xfrm>
          <a:prstGeom prst="ellipse">
            <a:avLst/>
          </a:prstGeom>
          <a:solidFill>
            <a:srgbClr val="0070C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848099" y="2019300"/>
            <a:ext cx="61531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 </a:t>
            </a:r>
            <a:r>
              <a:rPr lang="bg-BG" sz="2400" b="1" dirty="0" smtClean="0"/>
              <a:t>Аграрен университет </a:t>
            </a:r>
            <a:endParaRPr lang="en-US" sz="2400" b="1" dirty="0" smtClean="0"/>
          </a:p>
          <a:p>
            <a:r>
              <a:rPr lang="bg-BG" sz="2400" b="1" dirty="0" smtClean="0"/>
              <a:t>+ Изследователски институт </a:t>
            </a:r>
            <a:endParaRPr lang="en-US" sz="2400" b="1" dirty="0" smtClean="0"/>
          </a:p>
          <a:p>
            <a:r>
              <a:rPr lang="bg-BG" sz="2400" b="1" dirty="0" smtClean="0"/>
              <a:t>+</a:t>
            </a:r>
            <a:r>
              <a:rPr lang="en-US" sz="2400" b="1" dirty="0" smtClean="0"/>
              <a:t> </a:t>
            </a:r>
            <a:r>
              <a:rPr lang="bg-BG" sz="2400" b="1" dirty="0" err="1" smtClean="0"/>
              <a:t>внедрителска</a:t>
            </a:r>
            <a:r>
              <a:rPr lang="bg-BG" sz="2400" b="1" dirty="0" smtClean="0"/>
              <a:t> дейност </a:t>
            </a:r>
            <a:endParaRPr lang="en-US" sz="2400" b="1" dirty="0" smtClean="0"/>
          </a:p>
          <a:p>
            <a:r>
              <a:rPr lang="bg-BG" sz="2400" b="1" dirty="0" smtClean="0"/>
              <a:t>+ </a:t>
            </a:r>
            <a:r>
              <a:rPr lang="ru-RU" sz="2400" b="1" dirty="0" smtClean="0"/>
              <a:t>RIKILT </a:t>
            </a:r>
            <a:r>
              <a:rPr lang="ru-RU" sz="2400" b="1" dirty="0"/>
              <a:t>- Институт по </a:t>
            </a:r>
            <a:r>
              <a:rPr lang="ru-RU" sz="2400" b="1" dirty="0" err="1"/>
              <a:t>безопасност</a:t>
            </a:r>
            <a:r>
              <a:rPr lang="ru-RU" sz="2400" b="1" dirty="0"/>
              <a:t> на храните</a:t>
            </a:r>
            <a:endParaRPr lang="en-GB" sz="2400" b="1" dirty="0"/>
          </a:p>
        </p:txBody>
      </p:sp>
      <p:sp>
        <p:nvSpPr>
          <p:cNvPr id="6" name="Oval 5"/>
          <p:cNvSpPr/>
          <p:nvPr/>
        </p:nvSpPr>
        <p:spPr>
          <a:xfrm>
            <a:off x="1314450" y="4572000"/>
            <a:ext cx="4733925" cy="1609725"/>
          </a:xfrm>
          <a:prstGeom prst="ellipse">
            <a:avLst/>
          </a:prstGeom>
          <a:solidFill>
            <a:srgbClr val="00206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343150" y="4977110"/>
            <a:ext cx="3162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/>
              <a:t>Фамилни </a:t>
            </a:r>
            <a:r>
              <a:rPr lang="bg-BG" sz="2400" b="1" dirty="0"/>
              <a:t>фирми </a:t>
            </a:r>
            <a:endParaRPr lang="en-US" sz="2400" b="1" dirty="0" smtClean="0"/>
          </a:p>
          <a:p>
            <a:r>
              <a:rPr lang="bg-BG" sz="2400" b="1" dirty="0" smtClean="0"/>
              <a:t>+ </a:t>
            </a:r>
            <a:r>
              <a:rPr lang="en-GB" sz="2400" b="1" dirty="0" err="1" smtClean="0"/>
              <a:t>Keygene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6915150" y="4616710"/>
            <a:ext cx="4686300" cy="1536440"/>
          </a:xfrm>
          <a:prstGeom prst="ellipse">
            <a:avLst/>
          </a:prstGeom>
          <a:solidFill>
            <a:srgbClr val="00B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724775" y="4958060"/>
            <a:ext cx="3629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err="1" smtClean="0"/>
              <a:t>Агропроизводители</a:t>
            </a:r>
            <a:r>
              <a:rPr lang="bg-BG" sz="2400" b="1" dirty="0" smtClean="0"/>
              <a:t> </a:t>
            </a:r>
            <a:r>
              <a:rPr lang="bg-BG" sz="2400" b="1" dirty="0"/>
              <a:t>и </a:t>
            </a:r>
            <a:r>
              <a:rPr lang="bg-BG" sz="2400" b="1" dirty="0" err="1" smtClean="0"/>
              <a:t>преработватели</a:t>
            </a:r>
            <a:endParaRPr lang="en-GB" dirty="0"/>
          </a:p>
        </p:txBody>
      </p:sp>
      <p:sp>
        <p:nvSpPr>
          <p:cNvPr id="10" name="Up-Down Arrow 9"/>
          <p:cNvSpPr/>
          <p:nvPr/>
        </p:nvSpPr>
        <p:spPr>
          <a:xfrm rot="630211">
            <a:off x="3584062" y="3841821"/>
            <a:ext cx="461111" cy="739051"/>
          </a:xfrm>
          <a:prstGeom prst="upDownArrow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Up-Down Arrow 10"/>
          <p:cNvSpPr/>
          <p:nvPr/>
        </p:nvSpPr>
        <p:spPr>
          <a:xfrm rot="5400000">
            <a:off x="6268906" y="5003929"/>
            <a:ext cx="416185" cy="876301"/>
          </a:xfrm>
          <a:prstGeom prst="upDownArrow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Up-Down Arrow 11"/>
          <p:cNvSpPr/>
          <p:nvPr/>
        </p:nvSpPr>
        <p:spPr>
          <a:xfrm rot="19916998">
            <a:off x="8758292" y="3899771"/>
            <a:ext cx="439058" cy="769501"/>
          </a:xfrm>
          <a:prstGeom prst="upDownArrow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0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97924" y="1443784"/>
            <a:ext cx="10381129" cy="4524315"/>
          </a:xfrm>
          <a:prstGeom prst="rect">
            <a:avLst/>
          </a:prstGeom>
          <a:solidFill>
            <a:srgbClr val="C00000">
              <a:alpha val="10000"/>
            </a:srgbClr>
          </a:solidFill>
          <a:ln>
            <a:solidFill>
              <a:srgbClr val="C00000">
                <a:alpha val="25000"/>
              </a:srgbClr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ПРИЛОЖНАТА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НАУКА, ПРЕДПРИЕМАЧЕСКАТА ИНИЦИАТИВА,  БОГАТИТЕ КЛИМАТИЧНОПОЧВЕНИ ДАДЕНОСТИ, </a:t>
            </a:r>
            <a:r>
              <a:rPr lang="ru-RU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БЛАГОПРИЯТНАТА БИЗНЕС СРЕДА И АКТИВНАТА МАРКЕТИНГОВА СТРАТЕГИЯ </a:t>
            </a:r>
            <a:r>
              <a:rPr lang="ru-RU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ЩЕ 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ОСИГУРЯТ ПРОДОВОЛСТВЕНАТА НЕЗАВИСИМОСТ НА БЪЛГАРИЯ</a:t>
            </a:r>
          </a:p>
          <a:p>
            <a:pPr algn="ctr"/>
            <a:endParaRPr lang="en-US" sz="3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8824" y="655440"/>
            <a:ext cx="4451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Вместо заключение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3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3913" y="2994710"/>
            <a:ext cx="10006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5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Благодаря за вниманието ! </a:t>
            </a:r>
            <a:endParaRPr lang="en-US" sz="5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74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280" y="19050"/>
            <a:ext cx="11998719" cy="6837769"/>
          </a:xfrm>
          <a:prstGeom prst="rect">
            <a:avLst/>
          </a:prstGeom>
          <a:gradFill>
            <a:gsLst>
              <a:gs pos="0">
                <a:schemeClr val="bg1"/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>
              <a:spcBef>
                <a:spcPts val="1400"/>
              </a:spcBef>
              <a:spcAft>
                <a:spcPts val="1400"/>
              </a:spcAft>
            </a:pPr>
            <a:endParaRPr lang="ru-RU" sz="8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ts val="1400"/>
              </a:spcBef>
              <a:spcAft>
                <a:spcPts val="140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АгроБиоИнститутът </a:t>
            </a:r>
            <a:r>
              <a:rPr lang="ru-RU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(АБИ)</a:t>
            </a:r>
            <a:r>
              <a:rPr lang="ru-RU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към Селскостопанска академия (ССА) е водещ изследователски център в България в областта на растителните и агро-биотехнологии. </a:t>
            </a:r>
            <a:endParaRPr lang="ru-RU" sz="3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ts val="1400"/>
              </a:spcBef>
              <a:spcAft>
                <a:spcPts val="1400"/>
              </a:spcAft>
            </a:pPr>
            <a:r>
              <a:rPr lang="ru-RU" sz="3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3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 </a:t>
            </a:r>
            <a:r>
              <a:rPr lang="ru-RU" sz="3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2000 година </a:t>
            </a:r>
            <a:r>
              <a:rPr lang="ru-RU" sz="3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АБИ</a:t>
            </a:r>
            <a:r>
              <a:rPr lang="ru-RU" sz="3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е </a:t>
            </a:r>
            <a:r>
              <a:rPr lang="ru-RU" sz="3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класиран на</a:t>
            </a:r>
            <a:r>
              <a:rPr lang="ru-RU" sz="3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първо место като </a:t>
            </a:r>
            <a:r>
              <a:rPr lang="ru-RU" sz="3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Centre </a:t>
            </a:r>
            <a:r>
              <a:rPr lang="ru-RU" sz="3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Exellence of </a:t>
            </a:r>
            <a:r>
              <a:rPr lang="ru-RU" sz="3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en-US" sz="3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ru-RU" sz="3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сред всички 276 научни организации от </a:t>
            </a:r>
            <a:r>
              <a:rPr lang="ru-RU" sz="3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 страни,</a:t>
            </a:r>
            <a:r>
              <a:rPr lang="ru-RU" sz="3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3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3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 </a:t>
            </a:r>
            <a:r>
              <a:rPr lang="ru-RU" sz="38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присъединителен период. </a:t>
            </a:r>
          </a:p>
          <a:p>
            <a:pPr algn="ctr"/>
            <a:endParaRPr lang="ru-RU" sz="10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Основание </a:t>
            </a:r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самочувствие и гордост за всички </a:t>
            </a: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БЪЛГАРИ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pPr algn="ctr"/>
            <a:endParaRPr lang="ru-RU" sz="8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1000" b="0" i="0" dirty="0">
              <a:solidFill>
                <a:srgbClr val="21212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49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9636" y="2537936"/>
            <a:ext cx="93445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Аграрният сектор – 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национален приоритет </a:t>
            </a: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изграждането на устойчива агрохранителна </a:t>
            </a: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система </a:t>
            </a: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продоволствена независимост на България чрез привличане на научния потенциал в и извън България.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9636" y="528918"/>
            <a:ext cx="15183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51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741454" y="2309568"/>
            <a:ext cx="4855791" cy="27007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Проблемите на века и </a:t>
            </a:r>
            <a:r>
              <a:rPr lang="bg-BG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агроиндустрията</a:t>
            </a:r>
            <a:endParaRPr lang="en-US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3612" y="1417616"/>
            <a:ext cx="1133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храна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6263" y="2308398"/>
            <a:ext cx="946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вода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144" y="3390741"/>
            <a:ext cx="2350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lang="bg-BG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колна среда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8806" y="4520499"/>
            <a:ext cx="1882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население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43612" y="5709618"/>
            <a:ext cx="1473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бедност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15887" y="1275990"/>
            <a:ext cx="1486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енергия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51592" y="2308397"/>
            <a:ext cx="2255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образование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70380" y="3293615"/>
            <a:ext cx="2781211" cy="46166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bg-BG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здраве и болести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97245" y="4537750"/>
            <a:ext cx="3268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</a:t>
            </a:r>
            <a:r>
              <a:rPr lang="bg-BG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ероризъм и войни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6045" y="5695933"/>
            <a:ext cx="3844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демокрация и религия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Left-Right Arrow 16"/>
          <p:cNvSpPr/>
          <p:nvPr/>
        </p:nvSpPr>
        <p:spPr>
          <a:xfrm rot="2521201">
            <a:off x="3375617" y="2069142"/>
            <a:ext cx="1173382" cy="25140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Left-Right Arrow 17"/>
          <p:cNvSpPr/>
          <p:nvPr/>
        </p:nvSpPr>
        <p:spPr>
          <a:xfrm rot="1338374">
            <a:off x="2625055" y="2731990"/>
            <a:ext cx="1173382" cy="25140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Left-Right Arrow 18"/>
          <p:cNvSpPr/>
          <p:nvPr/>
        </p:nvSpPr>
        <p:spPr>
          <a:xfrm rot="18924328">
            <a:off x="3660794" y="5110684"/>
            <a:ext cx="1173382" cy="25140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Left-Right Arrow 19"/>
          <p:cNvSpPr/>
          <p:nvPr/>
        </p:nvSpPr>
        <p:spPr>
          <a:xfrm rot="20078380">
            <a:off x="2884408" y="4424479"/>
            <a:ext cx="1173382" cy="25140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Left-Right Arrow 20"/>
          <p:cNvSpPr/>
          <p:nvPr/>
        </p:nvSpPr>
        <p:spPr>
          <a:xfrm rot="1809908">
            <a:off x="8485391" y="4230919"/>
            <a:ext cx="1173382" cy="25140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Left-Right Arrow 21"/>
          <p:cNvSpPr/>
          <p:nvPr/>
        </p:nvSpPr>
        <p:spPr>
          <a:xfrm rot="2334140">
            <a:off x="7236216" y="5203976"/>
            <a:ext cx="1173382" cy="25140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Left-Right Arrow 22"/>
          <p:cNvSpPr/>
          <p:nvPr/>
        </p:nvSpPr>
        <p:spPr>
          <a:xfrm rot="18924328">
            <a:off x="7649333" y="2084450"/>
            <a:ext cx="1173382" cy="25140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Left-Right Arrow 23"/>
          <p:cNvSpPr/>
          <p:nvPr/>
        </p:nvSpPr>
        <p:spPr>
          <a:xfrm rot="20078380">
            <a:off x="8397523" y="2798958"/>
            <a:ext cx="1173382" cy="25140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Left-Right Arrow 24"/>
          <p:cNvSpPr/>
          <p:nvPr/>
        </p:nvSpPr>
        <p:spPr>
          <a:xfrm>
            <a:off x="3113144" y="3551753"/>
            <a:ext cx="561144" cy="21640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Left-Right Arrow 25"/>
          <p:cNvSpPr/>
          <p:nvPr/>
        </p:nvSpPr>
        <p:spPr>
          <a:xfrm>
            <a:off x="8664411" y="3454417"/>
            <a:ext cx="561144" cy="21640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98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49561" y="1854901"/>
            <a:ext cx="10192911" cy="464742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0" tIns="0" rIns="0" bIns="0">
            <a:spAutoFit/>
          </a:bodyPr>
          <a:lstStyle/>
          <a:p>
            <a:pPr lvl="1" indent="-457200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bg-BG" sz="28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Храни и фуражи – 100%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bg-BG" sz="28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(5% в резултат от </a:t>
            </a:r>
            <a:r>
              <a:rPr lang="bg-BG" sz="2800" b="1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аквакултури</a:t>
            </a:r>
            <a:r>
              <a:rPr lang="bg-BG" sz="28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усвояване на океанските ресурси)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indent="-457200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Енергия – 25 – 30% от енергийните източници</a:t>
            </a:r>
          </a:p>
          <a:p>
            <a:pPr lvl="1" indent="-457200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Химическа промишленост – 20 – 25%   - бои,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оцветители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bg-BG" sz="2800" b="1" dirty="0" err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биопластмаси</a:t>
            </a:r>
            <a:r>
              <a:rPr lang="bg-BG" sz="28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др. 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indent="-457200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Профилактика и лечение – 40 – 50% от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фармацевтичната и козметична индустрия</a:t>
            </a:r>
          </a:p>
          <a:p>
            <a:pPr lvl="1" indent="-457200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Лека промишленост – 50 – 60% (тъкани, облекла)</a:t>
            </a:r>
          </a:p>
          <a:p>
            <a:pPr lvl="1" indent="-457200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Туризъм – ефективността му ще зависи на 70–80%</a:t>
            </a:r>
          </a:p>
        </p:txBody>
      </p:sp>
      <p:sp>
        <p:nvSpPr>
          <p:cNvPr id="5" name="Rectangle 4"/>
          <p:cNvSpPr/>
          <p:nvPr/>
        </p:nvSpPr>
        <p:spPr>
          <a:xfrm>
            <a:off x="2135551" y="388345"/>
            <a:ext cx="97478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През 2050 год. земеделието ще определя развитието на следните индустрии:</a:t>
            </a:r>
          </a:p>
        </p:txBody>
      </p:sp>
    </p:spTree>
    <p:extLst>
      <p:ext uri="{BB962C8B-B14F-4D97-AF65-F5344CB8AC3E}">
        <p14:creationId xmlns:p14="http://schemas.microsoft.com/office/powerpoint/2010/main" val="220891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8501062" y="1430707"/>
            <a:ext cx="2814639" cy="1655395"/>
          </a:xfrm>
          <a:prstGeom prst="round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702176" y="1411566"/>
            <a:ext cx="2860675" cy="673100"/>
          </a:xfrm>
          <a:prstGeom prst="round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33422" y="1353136"/>
            <a:ext cx="2809879" cy="673100"/>
          </a:xfrm>
          <a:prstGeom prst="round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743450" y="648375"/>
            <a:ext cx="2819401" cy="673100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572001" y="2616200"/>
            <a:ext cx="2959100" cy="174334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49198" y="2741137"/>
            <a:ext cx="2108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>
                <a:solidFill>
                  <a:schemeClr val="bg1"/>
                </a:solidFill>
                <a:latin typeface="Georgia" panose="02040502050405020303" pitchFamily="18" charset="0"/>
              </a:rPr>
              <a:t>КРИЗИ</a:t>
            </a:r>
          </a:p>
          <a:p>
            <a:pPr algn="ctr"/>
            <a:r>
              <a:rPr lang="bg-BG" b="1" dirty="0">
                <a:solidFill>
                  <a:schemeClr val="bg1"/>
                </a:solidFill>
                <a:latin typeface="Georgia" panose="02040502050405020303" pitchFamily="18" charset="0"/>
              </a:rPr>
              <a:t> И </a:t>
            </a:r>
          </a:p>
          <a:p>
            <a:pPr algn="ctr"/>
            <a:r>
              <a:rPr lang="bg-BG" b="1" dirty="0">
                <a:solidFill>
                  <a:schemeClr val="bg1"/>
                </a:solidFill>
                <a:latin typeface="Georgia" panose="02040502050405020303" pitchFamily="18" charset="0"/>
              </a:rPr>
              <a:t>КОНФЛИКТИ </a:t>
            </a:r>
          </a:p>
          <a:p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9235" y="3639996"/>
            <a:ext cx="1625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свързани </a:t>
            </a:r>
            <a:r>
              <a:rPr lang="bg-BG" sz="1400" b="1" dirty="0">
                <a:solidFill>
                  <a:schemeClr val="bg1"/>
                </a:solidFill>
                <a:latin typeface="Georgia" panose="02040502050405020303" pitchFamily="18" charset="0"/>
              </a:rPr>
              <a:t>със земеделие</a:t>
            </a:r>
          </a:p>
          <a:p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61098" y="4959241"/>
            <a:ext cx="4742831" cy="1815882"/>
          </a:xfrm>
          <a:prstGeom prst="rect">
            <a:avLst/>
          </a:prstGeom>
          <a:solidFill>
            <a:schemeClr val="tx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g-BG" sz="1400" b="1" dirty="0">
                <a:solidFill>
                  <a:schemeClr val="bg1"/>
                </a:solidFill>
                <a:latin typeface="Georgia" panose="02040502050405020303" pitchFamily="18" charset="0"/>
              </a:rPr>
              <a:t>Намаляване на природните ресурси </a:t>
            </a:r>
          </a:p>
          <a:p>
            <a:r>
              <a:rPr lang="bg-BG" sz="1400" b="1" dirty="0">
                <a:solidFill>
                  <a:schemeClr val="bg1"/>
                </a:solidFill>
                <a:latin typeface="Georgia" panose="02040502050405020303" pitchFamily="18" charset="0"/>
              </a:rPr>
              <a:t>-</a:t>
            </a:r>
            <a:r>
              <a:rPr lang="en-US" sz="1400" b="1" dirty="0">
                <a:solidFill>
                  <a:schemeClr val="bg1"/>
                </a:solidFill>
                <a:latin typeface="Georgia" panose="02040502050405020303" pitchFamily="18" charset="0"/>
              </a:rPr>
              <a:t>   O</a:t>
            </a:r>
            <a:r>
              <a:rPr lang="bg-BG" sz="1400" b="1" dirty="0">
                <a:solidFill>
                  <a:schemeClr val="bg1"/>
                </a:solidFill>
                <a:latin typeface="Georgia" panose="02040502050405020303" pitchFamily="18" charset="0"/>
              </a:rPr>
              <a:t>бработваема земя</a:t>
            </a:r>
          </a:p>
          <a:p>
            <a:r>
              <a:rPr lang="bg-BG" sz="1400" b="1" dirty="0">
                <a:solidFill>
                  <a:schemeClr val="bg1"/>
                </a:solidFill>
                <a:latin typeface="Georgia" panose="02040502050405020303" pitchFamily="18" charset="0"/>
              </a:rPr>
              <a:t>-</a:t>
            </a:r>
            <a:r>
              <a:rPr lang="en-US" sz="1400" b="1" dirty="0">
                <a:solidFill>
                  <a:schemeClr val="bg1"/>
                </a:solidFill>
                <a:latin typeface="Georgia" panose="02040502050405020303" pitchFamily="18" charset="0"/>
              </a:rPr>
              <a:t>   </a:t>
            </a:r>
            <a:r>
              <a:rPr lang="bg-BG" sz="1400" b="1" dirty="0">
                <a:solidFill>
                  <a:schemeClr val="bg1"/>
                </a:solidFill>
                <a:latin typeface="Georgia" panose="02040502050405020303" pitchFamily="18" charset="0"/>
              </a:rPr>
              <a:t>Плодородие на почвата</a:t>
            </a:r>
          </a:p>
          <a:p>
            <a:r>
              <a:rPr lang="bg-BG" sz="1400" b="1" dirty="0">
                <a:solidFill>
                  <a:schemeClr val="bg1"/>
                </a:solidFill>
                <a:latin typeface="Georgia" panose="02040502050405020303" pitchFamily="18" charset="0"/>
              </a:rPr>
              <a:t>-   Водни ресусрси</a:t>
            </a:r>
          </a:p>
          <a:p>
            <a:r>
              <a:rPr lang="bg-BG" sz="1400" b="1" dirty="0">
                <a:solidFill>
                  <a:schemeClr val="bg1"/>
                </a:solidFill>
                <a:latin typeface="Georgia" panose="02040502050405020303" pitchFamily="18" charset="0"/>
              </a:rPr>
              <a:t>-   Биоразнообразие от всички видове организми </a:t>
            </a:r>
          </a:p>
          <a:p>
            <a:r>
              <a:rPr lang="bg-BG" sz="1400" b="1" dirty="0">
                <a:solidFill>
                  <a:schemeClr val="bg1"/>
                </a:solidFill>
                <a:latin typeface="Georgia" panose="02040502050405020303" pitchFamily="18" charset="0"/>
              </a:rPr>
              <a:t>-    Демографски – селското население рязко намалява</a:t>
            </a:r>
            <a:endParaRPr lang="en-US" sz="1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23901" y="622300"/>
            <a:ext cx="2819401" cy="673100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3422" y="774185"/>
            <a:ext cx="2886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chemeClr val="bg1"/>
                </a:solidFill>
                <a:latin typeface="Georgia" panose="02040502050405020303" pitchFamily="18" charset="0"/>
              </a:rPr>
              <a:t>ПРОДОВОЛСТВЕНА</a:t>
            </a: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25999" y="809740"/>
            <a:ext cx="268729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chemeClr val="bg1"/>
                </a:solidFill>
                <a:latin typeface="Georgia" panose="02040502050405020303" pitchFamily="18" charset="0"/>
              </a:rPr>
              <a:t>ИКОНОМИЧЕСКА </a:t>
            </a: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39834" y="1379906"/>
            <a:ext cx="2268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rgbClr val="002060"/>
                </a:solidFill>
                <a:latin typeface="Georgia" panose="02040502050405020303" pitchFamily="18" charset="0"/>
              </a:rPr>
              <a:t>Храна срещу биоенергия</a:t>
            </a:r>
            <a:endParaRPr lang="en-US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11404" y="1457477"/>
            <a:ext cx="2827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>
                <a:solidFill>
                  <a:srgbClr val="002060"/>
                </a:solidFill>
                <a:latin typeface="Georgia" panose="02040502050405020303" pitchFamily="18" charset="0"/>
              </a:rPr>
              <a:t>Нарастване на цените</a:t>
            </a:r>
            <a:endParaRPr lang="en-US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24977" y="1521297"/>
            <a:ext cx="28788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(e</a:t>
            </a:r>
            <a:r>
              <a:rPr lang="bg-BG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кологична</a:t>
            </a:r>
            <a:r>
              <a:rPr lang="en-US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)</a:t>
            </a:r>
            <a:endParaRPr lang="bg-BG" sz="16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bg-BG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емисии от вредни газове (</a:t>
            </a:r>
            <a:r>
              <a:rPr lang="en-US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CH4, CO</a:t>
            </a:r>
            <a:r>
              <a:rPr lang="en-US" sz="1600" b="1" baseline="-25000" dirty="0">
                <a:solidFill>
                  <a:srgbClr val="002060"/>
                </a:solidFill>
                <a:latin typeface="Georgia" panose="02040502050405020303" pitchFamily="18" charset="0"/>
              </a:rPr>
              <a:t>2, </a:t>
            </a:r>
            <a:r>
              <a:rPr lang="en-US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SO</a:t>
            </a:r>
            <a:r>
              <a:rPr lang="en-US" sz="1600" b="1" baseline="-25000" dirty="0">
                <a:solidFill>
                  <a:srgbClr val="002060"/>
                </a:solidFill>
                <a:latin typeface="Georgia" panose="02040502050405020303" pitchFamily="18" charset="0"/>
              </a:rPr>
              <a:t>2, </a:t>
            </a:r>
            <a:r>
              <a:rPr lang="en-US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NO</a:t>
            </a:r>
            <a:r>
              <a:rPr lang="en-US" sz="1600" b="1" baseline="-25000" dirty="0">
                <a:solidFill>
                  <a:srgbClr val="002060"/>
                </a:solidFill>
                <a:latin typeface="Georgia" panose="02040502050405020303" pitchFamily="18" charset="0"/>
              </a:rPr>
              <a:t>2</a:t>
            </a:r>
            <a:r>
              <a:rPr lang="bg-BG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bg-BG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Замърсявване на вода, почва и въздух</a:t>
            </a:r>
            <a:endParaRPr lang="en-US" sz="16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496301" y="648375"/>
            <a:ext cx="2819401" cy="673100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62998" y="809740"/>
            <a:ext cx="242960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chemeClr val="bg1"/>
                </a:solidFill>
                <a:latin typeface="Georgia" panose="02040502050405020303" pitchFamily="18" charset="0"/>
              </a:rPr>
              <a:t>КЛИМАТИЧНА</a:t>
            </a: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619501" y="977900"/>
            <a:ext cx="952500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796939" y="946524"/>
            <a:ext cx="788988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940727" y="2084666"/>
            <a:ext cx="2615406" cy="1188665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6032500" y="2103806"/>
            <a:ext cx="0" cy="466908"/>
          </a:xfrm>
          <a:prstGeom prst="straightConnector1">
            <a:avLst/>
          </a:prstGeom>
          <a:ln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7539037" y="2311860"/>
            <a:ext cx="926753" cy="961471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6051551" y="4380969"/>
            <a:ext cx="0" cy="578613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/>
          <p:nvPr/>
        </p:nvCxnSpPr>
        <p:spPr>
          <a:xfrm rot="10800000" flipH="1" flipV="1">
            <a:off x="696125" y="958850"/>
            <a:ext cx="2784475" cy="5302250"/>
          </a:xfrm>
          <a:prstGeom prst="bentConnector4">
            <a:avLst>
              <a:gd name="adj1" fmla="val -8210"/>
              <a:gd name="adj2" fmla="val 10012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23" idx="3"/>
          </p:cNvCxnSpPr>
          <p:nvPr/>
        </p:nvCxnSpPr>
        <p:spPr>
          <a:xfrm flipH="1">
            <a:off x="8739185" y="984925"/>
            <a:ext cx="2576516" cy="5238076"/>
          </a:xfrm>
          <a:prstGeom prst="bentConnector4">
            <a:avLst>
              <a:gd name="adj1" fmla="val -8872"/>
              <a:gd name="adj2" fmla="val 10000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162936" y="4425265"/>
            <a:ext cx="1816909" cy="369332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g-BG" b="1" dirty="0">
                <a:solidFill>
                  <a:srgbClr val="FF0000"/>
                </a:solidFill>
                <a:latin typeface="Georgia" panose="02040502050405020303" pitchFamily="18" charset="0"/>
              </a:rPr>
              <a:t>Екологично</a:t>
            </a:r>
            <a:endParaRPr lang="en-US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28661" y="3888564"/>
            <a:ext cx="2809879" cy="673100"/>
          </a:xfrm>
          <a:prstGeom prst="round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Миграционна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585927" y="3936831"/>
            <a:ext cx="2809879" cy="673100"/>
          </a:xfrm>
          <a:prstGeom prst="roundRect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dirty="0" smtClean="0">
                <a:latin typeface="Georgia" panose="02040502050405020303" pitchFamily="18" charset="0"/>
              </a:rPr>
              <a:t>Пандемии при жиовотни и човек</a:t>
            </a:r>
            <a:endParaRPr lang="en-US" sz="2000" b="1" dirty="0">
              <a:latin typeface="Georgia" panose="020405020504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86354" y="53494"/>
            <a:ext cx="36345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Кризи и конфликти</a:t>
            </a:r>
            <a:endParaRPr lang="en-GB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Arrow Connector 8"/>
          <p:cNvCxnSpPr>
            <a:endCxn id="4" idx="2"/>
          </p:cNvCxnSpPr>
          <p:nvPr/>
        </p:nvCxnSpPr>
        <p:spPr>
          <a:xfrm flipV="1">
            <a:off x="3609976" y="3487874"/>
            <a:ext cx="962025" cy="785508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32" idx="1"/>
            <a:endCxn id="4" idx="6"/>
          </p:cNvCxnSpPr>
          <p:nvPr/>
        </p:nvCxnSpPr>
        <p:spPr>
          <a:xfrm flipH="1" flipV="1">
            <a:off x="7531101" y="3487874"/>
            <a:ext cx="1054826" cy="785507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96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17974" y="559493"/>
            <a:ext cx="6520206" cy="61863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bg-BG" sz="2200" b="1" dirty="0" smtClean="0">
                <a:solidFill>
                  <a:srgbClr val="C00000"/>
                </a:solidFill>
              </a:rPr>
              <a:t>Негативни тенденции</a:t>
            </a:r>
            <a:endParaRPr lang="en-US" sz="2200" b="1" dirty="0" smtClean="0">
              <a:solidFill>
                <a:srgbClr val="C00000"/>
              </a:solidFill>
            </a:endParaRPr>
          </a:p>
          <a:p>
            <a:r>
              <a:rPr lang="ru-RU" sz="2200" dirty="0" smtClean="0">
                <a:solidFill>
                  <a:srgbClr val="C00000"/>
                </a:solidFill>
              </a:rPr>
              <a:t>•</a:t>
            </a:r>
            <a:r>
              <a:rPr lang="ru-RU" sz="2200" dirty="0">
                <a:solidFill>
                  <a:srgbClr val="C00000"/>
                </a:solidFill>
              </a:rPr>
              <a:t>	</a:t>
            </a:r>
            <a:r>
              <a:rPr lang="ru-RU" sz="2200" dirty="0" err="1" smtClean="0">
                <a:solidFill>
                  <a:srgbClr val="C00000"/>
                </a:solidFill>
              </a:rPr>
              <a:t>Намаляващо</a:t>
            </a:r>
            <a:r>
              <a:rPr lang="ru-RU" sz="2200" dirty="0" smtClean="0">
                <a:solidFill>
                  <a:srgbClr val="C00000"/>
                </a:solidFill>
              </a:rPr>
              <a:t> и </a:t>
            </a:r>
            <a:r>
              <a:rPr lang="ru-RU" sz="2200" dirty="0" err="1" smtClean="0">
                <a:solidFill>
                  <a:srgbClr val="C00000"/>
                </a:solidFill>
              </a:rPr>
              <a:t>със</a:t>
            </a:r>
            <a:r>
              <a:rPr lang="ru-RU" sz="2200" dirty="0" smtClean="0">
                <a:solidFill>
                  <a:srgbClr val="C00000"/>
                </a:solidFill>
              </a:rPr>
              <a:t> </a:t>
            </a:r>
            <a:r>
              <a:rPr lang="ru-RU" sz="2200" dirty="0" err="1" smtClean="0">
                <a:solidFill>
                  <a:srgbClr val="C00000"/>
                </a:solidFill>
              </a:rPr>
              <a:t>сериозни</a:t>
            </a:r>
            <a:r>
              <a:rPr lang="ru-RU" sz="2200" dirty="0" smtClean="0">
                <a:solidFill>
                  <a:srgbClr val="C00000"/>
                </a:solidFill>
              </a:rPr>
              <a:t> </a:t>
            </a:r>
            <a:r>
              <a:rPr lang="ru-RU" sz="2200" dirty="0" err="1" smtClean="0">
                <a:solidFill>
                  <a:srgbClr val="C00000"/>
                </a:solidFill>
              </a:rPr>
              <a:t>здравословни</a:t>
            </a:r>
            <a:r>
              <a:rPr lang="ru-RU" sz="2200" dirty="0" smtClean="0">
                <a:solidFill>
                  <a:srgbClr val="C00000"/>
                </a:solidFill>
              </a:rPr>
              <a:t> </a:t>
            </a:r>
            <a:r>
              <a:rPr lang="ru-RU" sz="2200" dirty="0" err="1" smtClean="0">
                <a:solidFill>
                  <a:srgbClr val="C00000"/>
                </a:solidFill>
              </a:rPr>
              <a:t>проблеми</a:t>
            </a:r>
            <a:r>
              <a:rPr lang="ru-RU" sz="2200" dirty="0" smtClean="0">
                <a:solidFill>
                  <a:srgbClr val="C00000"/>
                </a:solidFill>
              </a:rPr>
              <a:t> население;</a:t>
            </a:r>
            <a:endParaRPr lang="ru-RU" sz="2200" dirty="0">
              <a:solidFill>
                <a:srgbClr val="C00000"/>
              </a:solidFill>
            </a:endParaRPr>
          </a:p>
          <a:p>
            <a:r>
              <a:rPr lang="ru-RU" sz="2200" dirty="0">
                <a:solidFill>
                  <a:srgbClr val="C00000"/>
                </a:solidFill>
              </a:rPr>
              <a:t>•	Продоволствена несигурност – 80% внос;</a:t>
            </a:r>
          </a:p>
          <a:p>
            <a:r>
              <a:rPr lang="ru-RU" sz="2200" dirty="0" smtClean="0">
                <a:solidFill>
                  <a:srgbClr val="C00000"/>
                </a:solidFill>
              </a:rPr>
              <a:t>•</a:t>
            </a:r>
            <a:r>
              <a:rPr lang="ru-RU" sz="2200" dirty="0">
                <a:solidFill>
                  <a:srgbClr val="C00000"/>
                </a:solidFill>
              </a:rPr>
              <a:t>	Ниска конкурентна способност и ниска добавена стойност на земеделската продукция;</a:t>
            </a:r>
          </a:p>
          <a:p>
            <a:r>
              <a:rPr lang="ru-RU" sz="2200" dirty="0">
                <a:solidFill>
                  <a:srgbClr val="C00000"/>
                </a:solidFill>
              </a:rPr>
              <a:t>•	Загубени пазари;</a:t>
            </a:r>
          </a:p>
          <a:p>
            <a:r>
              <a:rPr lang="ru-RU" sz="2200" dirty="0">
                <a:solidFill>
                  <a:srgbClr val="C00000"/>
                </a:solidFill>
              </a:rPr>
              <a:t>•	Двуполюсно земеделие</a:t>
            </a:r>
          </a:p>
          <a:p>
            <a:r>
              <a:rPr lang="ru-RU" sz="2200" dirty="0">
                <a:solidFill>
                  <a:srgbClr val="C00000"/>
                </a:solidFill>
              </a:rPr>
              <a:t>96 % до 3000 декара</a:t>
            </a:r>
          </a:p>
          <a:p>
            <a:r>
              <a:rPr lang="ru-RU" sz="2200" dirty="0">
                <a:solidFill>
                  <a:srgbClr val="C00000"/>
                </a:solidFill>
              </a:rPr>
              <a:t>4.4% над 3000 декара</a:t>
            </a:r>
          </a:p>
          <a:p>
            <a:r>
              <a:rPr lang="ru-RU" sz="2200" dirty="0">
                <a:solidFill>
                  <a:srgbClr val="C00000"/>
                </a:solidFill>
              </a:rPr>
              <a:t>•	Разпокъсан, намаляващ, обедняващ и неизползван научен потенциал;</a:t>
            </a:r>
          </a:p>
          <a:p>
            <a:r>
              <a:rPr lang="ru-RU" sz="2200" dirty="0">
                <a:solidFill>
                  <a:srgbClr val="C00000"/>
                </a:solidFill>
              </a:rPr>
              <a:t>•	Брюкселски административни тежести;</a:t>
            </a:r>
          </a:p>
          <a:p>
            <a:r>
              <a:rPr lang="ru-RU" sz="2200" dirty="0">
                <a:solidFill>
                  <a:srgbClr val="C00000"/>
                </a:solidFill>
              </a:rPr>
              <a:t>•	Нискоефективни браншови организации;</a:t>
            </a:r>
          </a:p>
          <a:p>
            <a:r>
              <a:rPr lang="ru-RU" sz="2200" dirty="0">
                <a:solidFill>
                  <a:srgbClr val="C00000"/>
                </a:solidFill>
              </a:rPr>
              <a:t>•	</a:t>
            </a:r>
            <a:r>
              <a:rPr lang="ru-RU" sz="2200" dirty="0" err="1" smtClean="0">
                <a:solidFill>
                  <a:srgbClr val="C00000"/>
                </a:solidFill>
              </a:rPr>
              <a:t>Глобални</a:t>
            </a:r>
            <a:r>
              <a:rPr lang="ru-RU" sz="2200" dirty="0" smtClean="0">
                <a:solidFill>
                  <a:srgbClr val="C00000"/>
                </a:solidFill>
              </a:rPr>
              <a:t> </a:t>
            </a:r>
            <a:r>
              <a:rPr lang="ru-RU" sz="2200" dirty="0" err="1" smtClean="0">
                <a:solidFill>
                  <a:srgbClr val="C00000"/>
                </a:solidFill>
              </a:rPr>
              <a:t>предизвикателства</a:t>
            </a:r>
            <a:r>
              <a:rPr lang="ru-RU" sz="2200" dirty="0" smtClean="0">
                <a:solidFill>
                  <a:srgbClr val="C00000"/>
                </a:solidFill>
              </a:rPr>
              <a:t>: пандемии </a:t>
            </a:r>
            <a:r>
              <a:rPr lang="ru-RU" sz="2200" dirty="0">
                <a:solidFill>
                  <a:srgbClr val="C00000"/>
                </a:solidFill>
              </a:rPr>
              <a:t>и войни - </a:t>
            </a:r>
            <a:r>
              <a:rPr lang="ru-RU" sz="2200" dirty="0" err="1" smtClean="0">
                <a:solidFill>
                  <a:srgbClr val="C00000"/>
                </a:solidFill>
              </a:rPr>
              <a:t>сътресения</a:t>
            </a:r>
            <a:r>
              <a:rPr lang="ru-RU" sz="2200" dirty="0" smtClean="0">
                <a:solidFill>
                  <a:srgbClr val="C00000"/>
                </a:solidFill>
              </a:rPr>
              <a:t> </a:t>
            </a:r>
            <a:r>
              <a:rPr lang="ru-RU" sz="2200" dirty="0">
                <a:solidFill>
                  <a:srgbClr val="C00000"/>
                </a:solidFill>
              </a:rPr>
              <a:t>на </a:t>
            </a:r>
            <a:r>
              <a:rPr lang="ru-RU" sz="2200" dirty="0" err="1">
                <a:solidFill>
                  <a:srgbClr val="C00000"/>
                </a:solidFill>
              </a:rPr>
              <a:t>световните</a:t>
            </a:r>
            <a:r>
              <a:rPr lang="ru-RU" sz="2200" dirty="0">
                <a:solidFill>
                  <a:srgbClr val="C00000"/>
                </a:solidFill>
              </a:rPr>
              <a:t> </a:t>
            </a:r>
            <a:r>
              <a:rPr lang="ru-RU" sz="2200" dirty="0" err="1" smtClean="0">
                <a:solidFill>
                  <a:srgbClr val="C00000"/>
                </a:solidFill>
              </a:rPr>
              <a:t>борси</a:t>
            </a:r>
            <a:endParaRPr lang="ru-RU" sz="2200" dirty="0" smtClean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3222" y="658306"/>
            <a:ext cx="4027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България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момента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045" y="1560739"/>
            <a:ext cx="4886132" cy="41549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602B"/>
                </a:solidFill>
              </a:rPr>
              <a:t>Все още сравнително запазени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602B"/>
                </a:solidFill>
              </a:rPr>
              <a:t>Гори </a:t>
            </a:r>
            <a:r>
              <a:rPr lang="ru-RU" sz="2400" dirty="0">
                <a:solidFill>
                  <a:srgbClr val="00602B"/>
                </a:solidFill>
              </a:rPr>
              <a:t>и биоразнообразие;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602B"/>
                </a:solidFill>
              </a:rPr>
              <a:t>Почви </a:t>
            </a:r>
            <a:r>
              <a:rPr lang="ru-RU" sz="2400" dirty="0">
                <a:solidFill>
                  <a:srgbClr val="00602B"/>
                </a:solidFill>
              </a:rPr>
              <a:t>и почвено плодородие;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602B"/>
                </a:solidFill>
              </a:rPr>
              <a:t>Водни </a:t>
            </a:r>
            <a:r>
              <a:rPr lang="ru-RU" sz="2400" dirty="0">
                <a:solidFill>
                  <a:srgbClr val="00602B"/>
                </a:solidFill>
              </a:rPr>
              <a:t>източници – „петрол”;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602B"/>
                </a:solidFill>
              </a:rPr>
              <a:t>10</a:t>
            </a:r>
            <a:r>
              <a:rPr lang="ru-RU" sz="2400" dirty="0">
                <a:solidFill>
                  <a:srgbClr val="00602B"/>
                </a:solidFill>
              </a:rPr>
              <a:t>% с висок научен потенциал – вътре;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602B"/>
                </a:solidFill>
              </a:rPr>
              <a:t>Над </a:t>
            </a:r>
            <a:r>
              <a:rPr lang="ru-RU" sz="2400" dirty="0">
                <a:solidFill>
                  <a:srgbClr val="00602B"/>
                </a:solidFill>
              </a:rPr>
              <a:t>50 активно работещи специалисти с високо </a:t>
            </a:r>
            <a:r>
              <a:rPr lang="ru-RU" sz="2400" dirty="0" smtClean="0">
                <a:solidFill>
                  <a:srgbClr val="00602B"/>
                </a:solidFill>
              </a:rPr>
              <a:t>признание в чужбина;</a:t>
            </a:r>
            <a:endParaRPr lang="ru-RU" sz="2400" dirty="0">
              <a:solidFill>
                <a:srgbClr val="0060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43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6619" y="540124"/>
            <a:ext cx="8451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ОСП в среда на засилена конкуренция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6516" y="1166149"/>
            <a:ext cx="11682134" cy="56323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60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Зелената сделка до 2030 </a:t>
            </a:r>
            <a:r>
              <a:rPr lang="ru-RU" sz="2400" b="1" dirty="0" smtClean="0">
                <a:solidFill>
                  <a:srgbClr val="0060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година:</a:t>
            </a:r>
            <a:endParaRPr lang="ru-RU" sz="2400" b="1" dirty="0">
              <a:solidFill>
                <a:srgbClr val="00602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dirty="0">
                <a:solidFill>
                  <a:srgbClr val="0060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	</a:t>
            </a:r>
            <a:r>
              <a:rPr lang="ru-RU" sz="2400" dirty="0" smtClean="0">
                <a:solidFill>
                  <a:srgbClr val="0060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1.3 трилиона евро </a:t>
            </a:r>
            <a:r>
              <a:rPr lang="ru-RU" sz="2400" dirty="0">
                <a:solidFill>
                  <a:srgbClr val="0060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неутрален климат;</a:t>
            </a:r>
          </a:p>
          <a:p>
            <a:r>
              <a:rPr lang="ru-RU" sz="2400" dirty="0">
                <a:solidFill>
                  <a:srgbClr val="0060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	Биологичното земеделие от 8% на 25%;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0060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Съществено </a:t>
            </a:r>
            <a:r>
              <a:rPr lang="ru-RU" sz="2400" dirty="0">
                <a:solidFill>
                  <a:srgbClr val="0060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редуциране на синтетичните торове и пестициди</a:t>
            </a:r>
            <a:r>
              <a:rPr lang="ru-RU" sz="2400" dirty="0" smtClean="0">
                <a:solidFill>
                  <a:srgbClr val="0060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endParaRPr lang="ru-RU" sz="12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Обаче</a:t>
            </a:r>
            <a:r>
              <a:rPr lang="ru-RU" sz="24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24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	Прекалено амбициозни и недостатъчно обосновани и без алтернатива цели;</a:t>
            </a:r>
          </a:p>
          <a:p>
            <a:r>
              <a:rPr lang="ru-RU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	Редуциране на продуктивността с 11%;</a:t>
            </a:r>
          </a:p>
          <a:p>
            <a:r>
              <a:rPr lang="ru-RU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	Повишаване на цените с 20%;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	Фермерите в ЕС намаляват и са значително под 2%;</a:t>
            </a:r>
          </a:p>
          <a:p>
            <a:pPr marL="342900" indent="-342900">
              <a:buFontTx/>
              <a:buChar char="-"/>
            </a:pPr>
            <a:r>
              <a:rPr lang="ru-RU" sz="2400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Протести</a:t>
            </a:r>
            <a:r>
              <a:rPr lang="ru-RU" sz="24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страна на </a:t>
            </a:r>
            <a:r>
              <a:rPr lang="ru-RU" sz="2400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фермерите</a:t>
            </a:r>
            <a:r>
              <a:rPr lang="ru-RU" sz="24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endParaRPr lang="ru-RU" sz="12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Адаптация</a:t>
            </a:r>
            <a:r>
              <a:rPr lang="ru-RU" sz="24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342900" indent="-342900">
              <a:buFont typeface="Arial" pitchFamily="34" charset="0"/>
              <a:buChar char="˗"/>
            </a:pPr>
            <a:r>
              <a:rPr lang="ru-RU" sz="2400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Опростяване</a:t>
            </a:r>
            <a:r>
              <a:rPr lang="ru-RU" sz="24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sz="2400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някои</a:t>
            </a:r>
            <a:r>
              <a:rPr lang="ru-RU" sz="24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от </a:t>
            </a:r>
            <a:r>
              <a:rPr lang="ru-RU" sz="2400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въведените</a:t>
            </a:r>
            <a:r>
              <a:rPr lang="ru-RU" sz="24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екосхеми</a:t>
            </a:r>
            <a:r>
              <a:rPr lang="ru-RU" sz="24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342900" indent="-342900">
              <a:buFont typeface="Arial" pitchFamily="34" charset="0"/>
              <a:buChar char="˗"/>
            </a:pPr>
            <a:r>
              <a:rPr lang="ru-RU" sz="2400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Преодоляване</a:t>
            </a:r>
            <a:r>
              <a:rPr lang="ru-RU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sz="24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неправилното</a:t>
            </a:r>
            <a:r>
              <a:rPr lang="ru-RU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разпределение</a:t>
            </a:r>
            <a:r>
              <a:rPr lang="ru-RU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sz="24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печалбата</a:t>
            </a:r>
            <a:r>
              <a:rPr lang="ru-RU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</a:t>
            </a:r>
            <a:r>
              <a:rPr lang="ru-RU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агрохранителната </a:t>
            </a:r>
            <a:r>
              <a:rPr lang="ru-RU" sz="24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верига (2025 год.)</a:t>
            </a:r>
            <a:endParaRPr lang="ru-RU" sz="24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3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1" i="0" u="none" strike="noStrike" kern="1200" cap="none" spc="0" normalizeH="0" baseline="0" noProof="0" dirty="0">
            <a:ln>
              <a:noFill/>
            </a:ln>
            <a:solidFill>
              <a:srgbClr val="33901C"/>
            </a:solidFill>
            <a:effectLst/>
            <a:uLnTx/>
            <a:uFillTx/>
            <a:latin typeface="Montserrat" panose="00000500000000000000" pitchFamily="2" charset="-52"/>
            <a:ea typeface="Tahoma" panose="020B0604030504040204" pitchFamily="34" charset="0"/>
            <a:cs typeface="Tahom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1173</TotalTime>
  <Words>1677</Words>
  <Application>Microsoft Office PowerPoint</Application>
  <PresentationFormat>Custom</PresentationFormat>
  <Paragraphs>363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Важни организационни и законодателни решения </vt:lpstr>
      <vt:lpstr>Резултати от Стратегическия диалог за бъдещето на селското стопанство в ЕС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ivo</dc:creator>
  <cp:lastModifiedBy>Ivelin V. Rizov</cp:lastModifiedBy>
  <cp:revision>142</cp:revision>
  <cp:lastPrinted>2024-05-16T12:52:48Z</cp:lastPrinted>
  <dcterms:created xsi:type="dcterms:W3CDTF">2024-05-10T09:51:42Z</dcterms:created>
  <dcterms:modified xsi:type="dcterms:W3CDTF">2024-10-21T06:29:50Z</dcterms:modified>
</cp:coreProperties>
</file>